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7" name="Shape 117"/>
          <p:cNvSpPr/>
          <p:nvPr>
            <p:ph type="sldImg"/>
          </p:nvPr>
        </p:nvSpPr>
        <p:spPr>
          <a:xfrm>
            <a:off x="1143000" y="685800"/>
            <a:ext cx="4572000" cy="3429000"/>
          </a:xfrm>
          <a:prstGeom prst="rect">
            <a:avLst/>
          </a:prstGeom>
        </p:spPr>
        <p:txBody>
          <a:bodyPr/>
          <a:lstStyle/>
          <a:p>
            <a:pPr/>
          </a:p>
        </p:txBody>
      </p:sp>
      <p:sp>
        <p:nvSpPr>
          <p:cNvPr id="118" name="Shape 1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2" name="Title Text"/>
          <p:cNvSpPr txBox="1"/>
          <p:nvPr>
            <p:ph type="title"/>
          </p:nvPr>
        </p:nvSpPr>
        <p:spPr>
          <a:xfrm>
            <a:off x="1778000" y="2298700"/>
            <a:ext cx="20828000" cy="4648200"/>
          </a:xfrm>
          <a:prstGeom prst="rect">
            <a:avLst/>
          </a:prstGeom>
        </p:spPr>
        <p:txBody>
          <a:bodyPr anchor="b"/>
          <a:lstStyle/>
          <a:p>
            <a:pPr/>
            <a:r>
              <a:t>Title Text</a:t>
            </a:r>
          </a:p>
        </p:txBody>
      </p:sp>
      <p:sp>
        <p:nvSpPr>
          <p:cNvPr id="13" name="Body Level One…"/>
          <p:cNvSpPr txBox="1"/>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4" name="–Johnny Appleseed"/>
          <p:cNvSpPr txBox="1"/>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i="1" sz="3200"/>
            </a:lvl1pPr>
          </a:lstStyle>
          <a:p>
            <a:pPr/>
            <a:r>
              <a:t>–Johnny Appleseed</a:t>
            </a:r>
          </a:p>
        </p:txBody>
      </p:sp>
      <p:sp>
        <p:nvSpPr>
          <p:cNvPr id="95" name="“Type a quote here.”"/>
          <p:cNvSpPr txBox="1"/>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pPr/>
            <a:r>
              <a:t>“Type a quote here.” </a:t>
            </a:r>
          </a:p>
        </p:txBody>
      </p:sp>
      <p:sp>
        <p:nvSpPr>
          <p:cNvPr id="9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p:spTree>
      <p:nvGrpSpPr>
        <p:cNvPr id="1" name=""/>
        <p:cNvGrpSpPr/>
        <p:nvPr/>
      </p:nvGrpSpPr>
      <p:grpSpPr>
        <a:xfrm>
          <a:off x="0" y="0"/>
          <a:ext cx="0" cy="0"/>
          <a:chOff x="0" y="0"/>
          <a:chExt cx="0" cy="0"/>
        </a:xfrm>
      </p:grpSpPr>
      <p:sp>
        <p:nvSpPr>
          <p:cNvPr id="103" name="View of beach and sea from a grassy sand dune"/>
          <p:cNvSpPr/>
          <p:nvPr>
            <p:ph type="pic" idx="21"/>
          </p:nvPr>
        </p:nvSpPr>
        <p:spPr>
          <a:xfrm>
            <a:off x="-50800" y="-1270000"/>
            <a:ext cx="24485600" cy="16323734"/>
          </a:xfrm>
          <a:prstGeom prst="rect">
            <a:avLst/>
          </a:prstGeom>
        </p:spPr>
        <p:txBody>
          <a:bodyPr lIns="91439" tIns="45719" rIns="91439" bIns="45719" anchor="t">
            <a:noAutofit/>
          </a:bodyPr>
          <a:lstStyle/>
          <a:p>
            <a:pPr/>
          </a:p>
        </p:txBody>
      </p:sp>
      <p:sp>
        <p:nvSpPr>
          <p:cNvPr id="1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1" name="View of beach and sea from a grassy sand dune"/>
          <p:cNvSpPr/>
          <p:nvPr>
            <p:ph type="pic" idx="21"/>
          </p:nvPr>
        </p:nvSpPr>
        <p:spPr>
          <a:xfrm>
            <a:off x="3125968" y="-393700"/>
            <a:ext cx="18135601" cy="12090400"/>
          </a:xfrm>
          <a:prstGeom prst="rect">
            <a:avLst/>
          </a:prstGeom>
        </p:spPr>
        <p:txBody>
          <a:bodyPr lIns="91439" tIns="45719" rIns="91439" bIns="45719" anchor="t">
            <a:noAutofit/>
          </a:bodyPr>
          <a:lstStyle/>
          <a:p>
            <a:pPr/>
          </a:p>
        </p:txBody>
      </p:sp>
      <p:sp>
        <p:nvSpPr>
          <p:cNvPr id="22" name="Title Text"/>
          <p:cNvSpPr txBox="1"/>
          <p:nvPr>
            <p:ph type="title"/>
          </p:nvPr>
        </p:nvSpPr>
        <p:spPr>
          <a:xfrm>
            <a:off x="635000" y="9512300"/>
            <a:ext cx="23114000" cy="2006600"/>
          </a:xfrm>
          <a:prstGeom prst="rect">
            <a:avLst/>
          </a:prstGeom>
        </p:spPr>
        <p:txBody>
          <a:bodyPr anchor="b"/>
          <a:lstStyle/>
          <a:p>
            <a:pPr/>
            <a:r>
              <a:t>Title Text</a:t>
            </a:r>
          </a:p>
        </p:txBody>
      </p:sp>
      <p:sp>
        <p:nvSpPr>
          <p:cNvPr id="23" name="Body Level One…"/>
          <p:cNvSpPr txBox="1"/>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1" name="Title Text"/>
          <p:cNvSpPr txBox="1"/>
          <p:nvPr>
            <p:ph type="title"/>
          </p:nvPr>
        </p:nvSpPr>
        <p:spPr>
          <a:xfrm>
            <a:off x="1778000" y="4533900"/>
            <a:ext cx="20828000" cy="4648200"/>
          </a:xfrm>
          <a:prstGeom prst="rect">
            <a:avLst/>
          </a:prstGeom>
        </p:spPr>
        <p:txBody>
          <a:bodyPr/>
          <a:lstStyle/>
          <a:p>
            <a:pPr/>
            <a:r>
              <a:t>Title Text</a:t>
            </a:r>
          </a:p>
        </p:txBody>
      </p:sp>
      <p:sp>
        <p:nvSpPr>
          <p:cNvPr id="3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9" name="Heron flying low over a beach with a short fence in the foreground"/>
          <p:cNvSpPr/>
          <p:nvPr>
            <p:ph type="pic" sz="half" idx="21"/>
          </p:nvPr>
        </p:nvSpPr>
        <p:spPr>
          <a:xfrm>
            <a:off x="12827000" y="952500"/>
            <a:ext cx="11468100" cy="11468100"/>
          </a:xfrm>
          <a:prstGeom prst="rect">
            <a:avLst/>
          </a:prstGeom>
        </p:spPr>
        <p:txBody>
          <a:bodyPr lIns="91439" tIns="45719" rIns="91439" bIns="45719" anchor="t">
            <a:noAutofit/>
          </a:bodyPr>
          <a:lstStyle/>
          <a:p>
            <a:pPr/>
          </a:p>
        </p:txBody>
      </p:sp>
      <p:sp>
        <p:nvSpPr>
          <p:cNvPr id="40" name="Title Text"/>
          <p:cNvSpPr txBox="1"/>
          <p:nvPr>
            <p:ph type="title"/>
          </p:nvPr>
        </p:nvSpPr>
        <p:spPr>
          <a:xfrm>
            <a:off x="1651000" y="952500"/>
            <a:ext cx="10223500" cy="5549900"/>
          </a:xfrm>
          <a:prstGeom prst="rect">
            <a:avLst/>
          </a:prstGeom>
        </p:spPr>
        <p:txBody>
          <a:bodyPr anchor="b"/>
          <a:lstStyle>
            <a:lvl1pPr>
              <a:defRPr sz="8400"/>
            </a:lvl1pPr>
          </a:lstStyle>
          <a:p>
            <a:pPr/>
            <a:r>
              <a:t>Title Text</a:t>
            </a:r>
          </a:p>
        </p:txBody>
      </p:sp>
      <p:sp>
        <p:nvSpPr>
          <p:cNvPr id="41" name="Body Level One…"/>
          <p:cNvSpPr txBox="1"/>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9" name="Title Text"/>
          <p:cNvSpPr txBox="1"/>
          <p:nvPr>
            <p:ph type="title"/>
          </p:nvPr>
        </p:nvSpPr>
        <p:spPr>
          <a:prstGeom prst="rect">
            <a:avLst/>
          </a:prstGeom>
        </p:spPr>
        <p:txBody>
          <a:bodyPr/>
          <a:lstStyle/>
          <a:p>
            <a:pPr/>
            <a:r>
              <a:t>Title Text</a:t>
            </a: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Body Level One…"/>
          <p:cNvSpPr txBox="1"/>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6" name="Sandy path between two hills leading to the ocean"/>
          <p:cNvSpPr/>
          <p:nvPr>
            <p:ph type="pic" sz="half" idx="21"/>
          </p:nvPr>
        </p:nvSpPr>
        <p:spPr>
          <a:xfrm>
            <a:off x="10960100" y="3149600"/>
            <a:ext cx="13944600" cy="9296400"/>
          </a:xfrm>
          <a:prstGeom prst="rect">
            <a:avLst/>
          </a:prstGeom>
        </p:spPr>
        <p:txBody>
          <a:bodyPr lIns="91439" tIns="45719" rIns="91439" bIns="45719" anchor="t">
            <a:noAutofit/>
          </a:bodyPr>
          <a:lstStyle/>
          <a:p>
            <a:pPr/>
          </a:p>
        </p:txBody>
      </p:sp>
      <p:sp>
        <p:nvSpPr>
          <p:cNvPr id="67" name="Title Text"/>
          <p:cNvSpPr txBox="1"/>
          <p:nvPr>
            <p:ph type="title"/>
          </p:nvPr>
        </p:nvSpPr>
        <p:spPr>
          <a:prstGeom prst="rect">
            <a:avLst/>
          </a:prstGeom>
        </p:spPr>
        <p:txBody>
          <a:bodyPr/>
          <a:lstStyle/>
          <a:p>
            <a:pPr/>
            <a:r>
              <a:t>Title Text</a:t>
            </a:r>
          </a:p>
        </p:txBody>
      </p:sp>
      <p:sp>
        <p:nvSpPr>
          <p:cNvPr id="68" name="Body Level One…"/>
          <p:cNvSpPr txBox="1"/>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pPr/>
            <a:r>
              <a:t>Body Level One</a:t>
            </a:r>
          </a:p>
          <a:p>
            <a:pPr lvl="1"/>
            <a:r>
              <a:t>Body Level Two</a:t>
            </a:r>
          </a:p>
          <a:p>
            <a:pPr lvl="2"/>
            <a:r>
              <a:t>Body Level Three</a:t>
            </a:r>
          </a:p>
          <a:p>
            <a:pPr lvl="3"/>
            <a:r>
              <a:t>Body Level Four</a:t>
            </a:r>
          </a:p>
          <a:p>
            <a:pPr lvl="4"/>
            <a:r>
              <a:t>Body Level Five</a:t>
            </a:r>
          </a:p>
        </p:txBody>
      </p:sp>
      <p:sp>
        <p:nvSpPr>
          <p:cNvPr id="6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6" name="Body Level One…"/>
          <p:cNvSpPr txBox="1"/>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3 Up">
    <p:spTree>
      <p:nvGrpSpPr>
        <p:cNvPr id="1" name=""/>
        <p:cNvGrpSpPr/>
        <p:nvPr/>
      </p:nvGrpSpPr>
      <p:grpSpPr>
        <a:xfrm>
          <a:off x="0" y="0"/>
          <a:ext cx="0" cy="0"/>
          <a:chOff x="0" y="0"/>
          <a:chExt cx="0" cy="0"/>
        </a:xfrm>
      </p:grpSpPr>
      <p:sp>
        <p:nvSpPr>
          <p:cNvPr id="84" name="Sandy path between two hills leading to the ocean"/>
          <p:cNvSpPr/>
          <p:nvPr>
            <p:ph type="pic" sz="quarter" idx="21"/>
          </p:nvPr>
        </p:nvSpPr>
        <p:spPr>
          <a:xfrm>
            <a:off x="15300325" y="7048500"/>
            <a:ext cx="8324850" cy="5549900"/>
          </a:xfrm>
          <a:prstGeom prst="rect">
            <a:avLst/>
          </a:prstGeom>
        </p:spPr>
        <p:txBody>
          <a:bodyPr lIns="91439" tIns="45719" rIns="91439" bIns="45719" anchor="t">
            <a:noAutofit/>
          </a:bodyPr>
          <a:lstStyle/>
          <a:p>
            <a:pPr/>
          </a:p>
        </p:txBody>
      </p:sp>
      <p:sp>
        <p:nvSpPr>
          <p:cNvPr id="85" name="Heron flying low over a beach with a short fence in the foreground"/>
          <p:cNvSpPr/>
          <p:nvPr>
            <p:ph type="pic" sz="quarter" idx="22"/>
          </p:nvPr>
        </p:nvSpPr>
        <p:spPr>
          <a:xfrm>
            <a:off x="15760700" y="863600"/>
            <a:ext cx="7404100" cy="7404100"/>
          </a:xfrm>
          <a:prstGeom prst="rect">
            <a:avLst/>
          </a:prstGeom>
        </p:spPr>
        <p:txBody>
          <a:bodyPr lIns="91439" tIns="45719" rIns="91439" bIns="45719" anchor="t">
            <a:noAutofit/>
          </a:bodyPr>
          <a:lstStyle/>
          <a:p>
            <a:pPr/>
          </a:p>
        </p:txBody>
      </p:sp>
      <p:sp>
        <p:nvSpPr>
          <p:cNvPr id="86" name="View of beach and sea from a grassy sand dune"/>
          <p:cNvSpPr/>
          <p:nvPr>
            <p:ph type="pic" idx="23"/>
          </p:nvPr>
        </p:nvSpPr>
        <p:spPr>
          <a:xfrm>
            <a:off x="-990600" y="1130300"/>
            <a:ext cx="17202150" cy="11468100"/>
          </a:xfrm>
          <a:prstGeom prst="rect">
            <a:avLst/>
          </a:prstGeom>
        </p:spPr>
        <p:txBody>
          <a:bodyPr lIns="91439" tIns="45719" rIns="91439" bIns="45719" anchor="t">
            <a:noAutofit/>
          </a:bodyPr>
          <a:lstStyle/>
          <a:p>
            <a:pPr/>
          </a:p>
        </p:txBody>
      </p:sp>
      <p:sp>
        <p:nvSpPr>
          <p:cNvPr id="8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hyperlink" Target="http://wg1v.org" TargetMode="External"/><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lides and documents available at http://wg1v.org/"/>
          <p:cNvSpPr txBox="1"/>
          <p:nvPr/>
        </p:nvSpPr>
        <p:spPr>
          <a:xfrm>
            <a:off x="1311152" y="12953999"/>
            <a:ext cx="8691754" cy="5481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i="1"/>
            </a:pPr>
            <a:r>
              <a:t>Slides and documents available at </a:t>
            </a:r>
            <a:r>
              <a:rPr u="sng">
                <a:hlinkClick r:id="rId2" invalidUrl="" action="" tgtFrame="" tooltip="" history="1" highlightClick="0" endSnd="0"/>
              </a:rPr>
              <a:t>http://wg1v.org/</a:t>
            </a:r>
          </a:p>
        </p:txBody>
      </p:sp>
      <p:sp>
        <p:nvSpPr>
          <p:cNvPr id="4" name="Body Level One…"/>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b="0" sz="24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g1v.org"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inlink.org" TargetMode="External"/></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 Id="rId3" Type="http://schemas.openxmlformats.org/officeDocument/2006/relationships/image" Target="../media/image8.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 Id="rId3" Type="http://schemas.openxmlformats.org/officeDocument/2006/relationships/image" Target="../media/image1.png"/><Relationship Id="rId4" Type="http://schemas.openxmlformats.org/officeDocument/2006/relationships/image" Target="../media/image2.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4.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1.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10.jpeg"/></Relationships>

</file>

<file path=ppt/slides/_rels/slide3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4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4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tif"/></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Winlink Basics"/>
          <p:cNvSpPr txBox="1"/>
          <p:nvPr>
            <p:ph type="ctrTitle"/>
          </p:nvPr>
        </p:nvSpPr>
        <p:spPr>
          <a:prstGeom prst="rect">
            <a:avLst/>
          </a:prstGeom>
        </p:spPr>
        <p:txBody>
          <a:bodyPr/>
          <a:lstStyle/>
          <a:p>
            <a:pPr/>
            <a:r>
              <a:t>Winlink Basics</a:t>
            </a:r>
          </a:p>
        </p:txBody>
      </p:sp>
      <p:sp>
        <p:nvSpPr>
          <p:cNvPr id="121" name="Carl Howe, WG1V…"/>
          <p:cNvSpPr txBox="1"/>
          <p:nvPr>
            <p:ph type="subTitle" sz="quarter" idx="1"/>
          </p:nvPr>
        </p:nvSpPr>
        <p:spPr>
          <a:prstGeom prst="rect">
            <a:avLst/>
          </a:prstGeom>
        </p:spPr>
        <p:txBody>
          <a:bodyPr/>
          <a:lstStyle/>
          <a:p>
            <a:pPr defTabSz="759459">
              <a:defRPr sz="4968"/>
            </a:pPr>
            <a:r>
              <a:t>Carl Howe, WG1V</a:t>
            </a:r>
          </a:p>
          <a:p>
            <a:pPr defTabSz="759459">
              <a:defRPr sz="4968"/>
            </a:pPr>
            <a:r>
              <a:rPr u="sng">
                <a:hlinkClick r:id="rId2" invalidUrl="" action="" tgtFrame="" tooltip="" history="1" highlightClick="0" endSnd="0"/>
              </a:rPr>
              <a:t>wg1v.org</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Line"/>
          <p:cNvSpPr/>
          <p:nvPr/>
        </p:nvSpPr>
        <p:spPr>
          <a:xfrm flipV="1">
            <a:off x="6413883" y="5010104"/>
            <a:ext cx="1" cy="2192722"/>
          </a:xfrm>
          <a:prstGeom prst="line">
            <a:avLst/>
          </a:prstGeom>
          <a:ln w="25400">
            <a:solidFill>
              <a:srgbClr val="000000"/>
            </a:solidFill>
            <a:miter lim="400000"/>
          </a:ln>
        </p:spPr>
        <p:txBody>
          <a:bodyPr lIns="50800" tIns="50800" rIns="50800" bIns="50800" anchor="ctr"/>
          <a:lstStyle/>
          <a:p>
            <a:pPr defTabSz="2438338">
              <a:defRPr b="0" sz="2400">
                <a:solidFill>
                  <a:srgbClr val="5E5E5E"/>
                </a:solidFill>
              </a:defRPr>
            </a:pPr>
          </a:p>
        </p:txBody>
      </p:sp>
      <p:sp>
        <p:nvSpPr>
          <p:cNvPr id="194" name="Line"/>
          <p:cNvSpPr/>
          <p:nvPr/>
        </p:nvSpPr>
        <p:spPr>
          <a:xfrm flipH="1" flipV="1">
            <a:off x="15875713" y="9079761"/>
            <a:ext cx="1624405" cy="1624405"/>
          </a:xfrm>
          <a:prstGeom prst="line">
            <a:avLst/>
          </a:prstGeom>
          <a:ln w="25400">
            <a:solidFill>
              <a:srgbClr val="000000"/>
            </a:solidFill>
            <a:miter lim="400000"/>
          </a:ln>
        </p:spPr>
        <p:txBody>
          <a:bodyPr lIns="50800" tIns="50800" rIns="50800" bIns="50800" anchor="ctr"/>
          <a:lstStyle/>
          <a:p>
            <a:pPr defTabSz="2438338">
              <a:defRPr b="0" sz="2400">
                <a:solidFill>
                  <a:srgbClr val="5E5E5E"/>
                </a:solidFill>
              </a:defRPr>
            </a:pPr>
          </a:p>
        </p:txBody>
      </p:sp>
      <p:sp>
        <p:nvSpPr>
          <p:cNvPr id="195" name="Line"/>
          <p:cNvSpPr/>
          <p:nvPr/>
        </p:nvSpPr>
        <p:spPr>
          <a:xfrm flipV="1">
            <a:off x="15875473" y="5010104"/>
            <a:ext cx="1" cy="2192722"/>
          </a:xfrm>
          <a:prstGeom prst="line">
            <a:avLst/>
          </a:prstGeom>
          <a:ln w="25400">
            <a:solidFill>
              <a:srgbClr val="000000"/>
            </a:solidFill>
            <a:miter lim="400000"/>
          </a:ln>
        </p:spPr>
        <p:txBody>
          <a:bodyPr lIns="50800" tIns="50800" rIns="50800" bIns="50800" anchor="ctr"/>
          <a:lstStyle/>
          <a:p>
            <a:pPr defTabSz="2438338">
              <a:defRPr b="0" sz="2400">
                <a:solidFill>
                  <a:srgbClr val="5E5E5E"/>
                </a:solidFill>
              </a:defRPr>
            </a:pPr>
          </a:p>
        </p:txBody>
      </p:sp>
      <p:sp>
        <p:nvSpPr>
          <p:cNvPr id="196" name="Text Document"/>
          <p:cNvSpPr/>
          <p:nvPr/>
        </p:nvSpPr>
        <p:spPr>
          <a:xfrm>
            <a:off x="2473060" y="5611160"/>
            <a:ext cx="764958" cy="9906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 y="0"/>
                </a:moveTo>
                <a:cubicBezTo>
                  <a:pt x="96" y="0"/>
                  <a:pt x="0" y="72"/>
                  <a:pt x="0" y="162"/>
                </a:cubicBezTo>
                <a:lnTo>
                  <a:pt x="0" y="21438"/>
                </a:lnTo>
                <a:cubicBezTo>
                  <a:pt x="0" y="21528"/>
                  <a:pt x="96" y="21600"/>
                  <a:pt x="213" y="21600"/>
                </a:cubicBezTo>
                <a:lnTo>
                  <a:pt x="21387" y="21600"/>
                </a:lnTo>
                <a:cubicBezTo>
                  <a:pt x="21504" y="21600"/>
                  <a:pt x="21600" y="21528"/>
                  <a:pt x="21600" y="21438"/>
                </a:cubicBezTo>
                <a:lnTo>
                  <a:pt x="21600" y="5895"/>
                </a:lnTo>
                <a:cubicBezTo>
                  <a:pt x="21600" y="5863"/>
                  <a:pt x="21567" y="5837"/>
                  <a:pt x="21525" y="5837"/>
                </a:cubicBezTo>
                <a:lnTo>
                  <a:pt x="14257" y="5837"/>
                </a:lnTo>
                <a:cubicBezTo>
                  <a:pt x="14140" y="5837"/>
                  <a:pt x="14044" y="5765"/>
                  <a:pt x="14044" y="5674"/>
                </a:cubicBezTo>
                <a:lnTo>
                  <a:pt x="14044" y="58"/>
                </a:lnTo>
                <a:cubicBezTo>
                  <a:pt x="14044" y="26"/>
                  <a:pt x="14011" y="0"/>
                  <a:pt x="13969" y="0"/>
                </a:cubicBezTo>
                <a:lnTo>
                  <a:pt x="213" y="0"/>
                </a:lnTo>
                <a:close/>
                <a:moveTo>
                  <a:pt x="15018" y="86"/>
                </a:moveTo>
                <a:cubicBezTo>
                  <a:pt x="14992" y="94"/>
                  <a:pt x="14972" y="114"/>
                  <a:pt x="14972" y="140"/>
                </a:cubicBezTo>
                <a:lnTo>
                  <a:pt x="14972" y="4958"/>
                </a:lnTo>
                <a:cubicBezTo>
                  <a:pt x="14972" y="5048"/>
                  <a:pt x="15068" y="5120"/>
                  <a:pt x="15185" y="5120"/>
                </a:cubicBezTo>
                <a:lnTo>
                  <a:pt x="21419" y="5120"/>
                </a:lnTo>
                <a:cubicBezTo>
                  <a:pt x="21486" y="5120"/>
                  <a:pt x="21519" y="5058"/>
                  <a:pt x="21472" y="5021"/>
                </a:cubicBezTo>
                <a:lnTo>
                  <a:pt x="15100" y="99"/>
                </a:lnTo>
                <a:cubicBezTo>
                  <a:pt x="15077" y="81"/>
                  <a:pt x="15044" y="78"/>
                  <a:pt x="15018" y="86"/>
                </a:cubicBezTo>
                <a:close/>
                <a:moveTo>
                  <a:pt x="3916" y="7813"/>
                </a:moveTo>
                <a:lnTo>
                  <a:pt x="17684" y="7813"/>
                </a:lnTo>
                <a:cubicBezTo>
                  <a:pt x="17718" y="7813"/>
                  <a:pt x="17747" y="7836"/>
                  <a:pt x="17747" y="7862"/>
                </a:cubicBezTo>
                <a:lnTo>
                  <a:pt x="17747" y="8842"/>
                </a:lnTo>
                <a:cubicBezTo>
                  <a:pt x="17747" y="8868"/>
                  <a:pt x="17718" y="8890"/>
                  <a:pt x="17684" y="8890"/>
                </a:cubicBezTo>
                <a:lnTo>
                  <a:pt x="3916" y="8890"/>
                </a:lnTo>
                <a:cubicBezTo>
                  <a:pt x="3882" y="8890"/>
                  <a:pt x="3853" y="8868"/>
                  <a:pt x="3853" y="8842"/>
                </a:cubicBezTo>
                <a:lnTo>
                  <a:pt x="3853" y="7862"/>
                </a:lnTo>
                <a:cubicBezTo>
                  <a:pt x="3853" y="7836"/>
                  <a:pt x="3882" y="7813"/>
                  <a:pt x="3916" y="7813"/>
                </a:cubicBezTo>
                <a:close/>
                <a:moveTo>
                  <a:pt x="3916" y="10498"/>
                </a:moveTo>
                <a:lnTo>
                  <a:pt x="17684" y="10498"/>
                </a:lnTo>
                <a:cubicBezTo>
                  <a:pt x="17718" y="10498"/>
                  <a:pt x="17747" y="10520"/>
                  <a:pt x="17747" y="10546"/>
                </a:cubicBezTo>
                <a:lnTo>
                  <a:pt x="17747" y="11526"/>
                </a:lnTo>
                <a:cubicBezTo>
                  <a:pt x="17747" y="11552"/>
                  <a:pt x="17718" y="11573"/>
                  <a:pt x="17684" y="11573"/>
                </a:cubicBezTo>
                <a:lnTo>
                  <a:pt x="3916" y="11573"/>
                </a:lnTo>
                <a:cubicBezTo>
                  <a:pt x="3882" y="11573"/>
                  <a:pt x="3853" y="11552"/>
                  <a:pt x="3853" y="11526"/>
                </a:cubicBezTo>
                <a:lnTo>
                  <a:pt x="3853" y="10546"/>
                </a:lnTo>
                <a:cubicBezTo>
                  <a:pt x="3853" y="10520"/>
                  <a:pt x="3882" y="10498"/>
                  <a:pt x="3916" y="10498"/>
                </a:cubicBezTo>
                <a:close/>
                <a:moveTo>
                  <a:pt x="3916" y="13182"/>
                </a:moveTo>
                <a:lnTo>
                  <a:pt x="17684" y="13182"/>
                </a:lnTo>
                <a:cubicBezTo>
                  <a:pt x="17718" y="13182"/>
                  <a:pt x="17747" y="13204"/>
                  <a:pt x="17747" y="13230"/>
                </a:cubicBezTo>
                <a:lnTo>
                  <a:pt x="17747" y="14210"/>
                </a:lnTo>
                <a:cubicBezTo>
                  <a:pt x="17747" y="14237"/>
                  <a:pt x="17718" y="14257"/>
                  <a:pt x="17684" y="14257"/>
                </a:cubicBezTo>
                <a:lnTo>
                  <a:pt x="3916" y="14257"/>
                </a:lnTo>
                <a:cubicBezTo>
                  <a:pt x="3882" y="14257"/>
                  <a:pt x="3853" y="14237"/>
                  <a:pt x="3853" y="14210"/>
                </a:cubicBezTo>
                <a:lnTo>
                  <a:pt x="3853" y="13230"/>
                </a:lnTo>
                <a:cubicBezTo>
                  <a:pt x="3853" y="13204"/>
                  <a:pt x="3882" y="13182"/>
                  <a:pt x="3916" y="13182"/>
                </a:cubicBezTo>
                <a:close/>
                <a:moveTo>
                  <a:pt x="3916" y="15866"/>
                </a:moveTo>
                <a:lnTo>
                  <a:pt x="17684" y="15866"/>
                </a:lnTo>
                <a:cubicBezTo>
                  <a:pt x="17718" y="15866"/>
                  <a:pt x="17747" y="15888"/>
                  <a:pt x="17747" y="15914"/>
                </a:cubicBezTo>
                <a:lnTo>
                  <a:pt x="17747" y="16894"/>
                </a:lnTo>
                <a:cubicBezTo>
                  <a:pt x="17747" y="16921"/>
                  <a:pt x="17718" y="16941"/>
                  <a:pt x="17684" y="16941"/>
                </a:cubicBezTo>
                <a:lnTo>
                  <a:pt x="3916" y="16941"/>
                </a:lnTo>
                <a:cubicBezTo>
                  <a:pt x="3882" y="16941"/>
                  <a:pt x="3853" y="16921"/>
                  <a:pt x="3853" y="16894"/>
                </a:cubicBezTo>
                <a:lnTo>
                  <a:pt x="3853" y="15914"/>
                </a:lnTo>
                <a:cubicBezTo>
                  <a:pt x="3853" y="15888"/>
                  <a:pt x="3882" y="15866"/>
                  <a:pt x="3916" y="15866"/>
                </a:cubicBezTo>
                <a:close/>
              </a:path>
            </a:pathLst>
          </a:custGeom>
          <a:solidFill>
            <a:schemeClr val="accent5">
              <a:hueOff val="-82419"/>
              <a:satOff val="-9513"/>
              <a:lumOff val="-16343"/>
            </a:schemeClr>
          </a:solidFill>
          <a:ln w="12700">
            <a:miter lim="400000"/>
          </a:ln>
        </p:spPr>
        <p:txBody>
          <a:bodyPr lIns="50800" tIns="50800" rIns="50800" bIns="50800" anchor="ctr"/>
          <a:lstStyle/>
          <a:p>
            <a:pPr>
              <a:defRPr b="0" sz="3200">
                <a:solidFill>
                  <a:srgbClr val="FFFFFF"/>
                </a:solidFill>
                <a:latin typeface="+mn-lt"/>
                <a:ea typeface="+mn-ea"/>
                <a:cs typeface="+mn-cs"/>
                <a:sym typeface="Helvetica Neue Medium"/>
              </a:defRPr>
            </a:pPr>
          </a:p>
        </p:txBody>
      </p:sp>
      <p:sp>
        <p:nvSpPr>
          <p:cNvPr id="197" name="Computer"/>
          <p:cNvSpPr/>
          <p:nvPr/>
        </p:nvSpPr>
        <p:spPr>
          <a:xfrm>
            <a:off x="5108960" y="7043100"/>
            <a:ext cx="2711448" cy="2188091"/>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solidFill>
            <a:srgbClr val="00A1FF"/>
          </a:solidFill>
          <a:ln>
            <a:solidFill>
              <a:srgbClr val="000000"/>
            </a:solidFill>
            <a:miter lim="400000"/>
          </a:ln>
        </p:spPr>
        <p:txBody>
          <a:bodyPr lIns="50800" tIns="50800" rIns="50800" bIns="50800" anchor="ctr"/>
          <a:lstStyle/>
          <a:p>
            <a:pPr>
              <a:defRPr b="0" sz="3200">
                <a:latin typeface="+mn-lt"/>
                <a:ea typeface="+mn-ea"/>
                <a:cs typeface="+mn-cs"/>
                <a:sym typeface="Helvetica Neue Medium"/>
              </a:defRPr>
            </a:pPr>
          </a:p>
        </p:txBody>
      </p:sp>
      <p:grpSp>
        <p:nvGrpSpPr>
          <p:cNvPr id="201" name="Group"/>
          <p:cNvGrpSpPr/>
          <p:nvPr/>
        </p:nvGrpSpPr>
        <p:grpSpPr>
          <a:xfrm>
            <a:off x="15165018" y="7192633"/>
            <a:ext cx="1404724" cy="1889026"/>
            <a:chOff x="0" y="0"/>
            <a:chExt cx="1404722" cy="1889025"/>
          </a:xfrm>
        </p:grpSpPr>
        <p:sp>
          <p:nvSpPr>
            <p:cNvPr id="198" name="Rectangle"/>
            <p:cNvSpPr/>
            <p:nvPr/>
          </p:nvSpPr>
          <p:spPr>
            <a:xfrm>
              <a:off x="0" y="0"/>
              <a:ext cx="1404723" cy="1889026"/>
            </a:xfrm>
            <a:prstGeom prst="rect">
              <a:avLst/>
            </a:prstGeom>
            <a:solidFill>
              <a:srgbClr val="00A1FF"/>
            </a:solidFill>
            <a:ln w="12700" cap="flat">
              <a:noFill/>
              <a:miter lim="400000"/>
            </a:ln>
            <a:effectLst/>
          </p:spPr>
          <p:txBody>
            <a:bodyPr wrap="square" lIns="50800" tIns="50800" rIns="50800" bIns="50800" numCol="1" anchor="ctr">
              <a:noAutofit/>
            </a:bodyPr>
            <a:lstStyle/>
            <a:p>
              <a:pPr>
                <a:defRPr b="0" sz="3200">
                  <a:latin typeface="+mn-lt"/>
                  <a:ea typeface="+mn-ea"/>
                  <a:cs typeface="+mn-cs"/>
                  <a:sym typeface="Helvetica Neue Medium"/>
                </a:defRPr>
              </a:pPr>
            </a:p>
          </p:txBody>
        </p:sp>
        <p:sp>
          <p:nvSpPr>
            <p:cNvPr id="199" name="Rounded Rectangle"/>
            <p:cNvSpPr/>
            <p:nvPr/>
          </p:nvSpPr>
          <p:spPr>
            <a:xfrm>
              <a:off x="142640" y="288765"/>
              <a:ext cx="1119446" cy="292898"/>
            </a:xfrm>
            <a:prstGeom prst="roundRect">
              <a:avLst>
                <a:gd name="adj" fmla="val 50000"/>
              </a:avLst>
            </a:prstGeom>
            <a:solidFill>
              <a:schemeClr val="accent1">
                <a:lumOff val="16847"/>
              </a:schemeClr>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200" name="Rounded Rectangle"/>
            <p:cNvSpPr/>
            <p:nvPr/>
          </p:nvSpPr>
          <p:spPr>
            <a:xfrm>
              <a:off x="142640" y="798064"/>
              <a:ext cx="1119446" cy="292898"/>
            </a:xfrm>
            <a:prstGeom prst="roundRect">
              <a:avLst>
                <a:gd name="adj" fmla="val 50000"/>
              </a:avLst>
            </a:prstGeom>
            <a:solidFill>
              <a:schemeClr val="accent1">
                <a:lumOff val="16847"/>
              </a:schemeClr>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grpSp>
      <p:grpSp>
        <p:nvGrpSpPr>
          <p:cNvPr id="205" name="Group"/>
          <p:cNvGrpSpPr/>
          <p:nvPr/>
        </p:nvGrpSpPr>
        <p:grpSpPr>
          <a:xfrm>
            <a:off x="17721952" y="7192633"/>
            <a:ext cx="1404722" cy="1889024"/>
            <a:chOff x="0" y="0"/>
            <a:chExt cx="1404721" cy="1889023"/>
          </a:xfrm>
        </p:grpSpPr>
        <p:sp>
          <p:nvSpPr>
            <p:cNvPr id="202" name="Rectangle"/>
            <p:cNvSpPr/>
            <p:nvPr/>
          </p:nvSpPr>
          <p:spPr>
            <a:xfrm>
              <a:off x="0" y="0"/>
              <a:ext cx="1404722" cy="1889024"/>
            </a:xfrm>
            <a:prstGeom prst="rect">
              <a:avLst/>
            </a:prstGeom>
            <a:solidFill>
              <a:srgbClr val="00A1FF"/>
            </a:solidFill>
            <a:ln w="12700" cap="flat">
              <a:noFill/>
              <a:miter lim="400000"/>
            </a:ln>
            <a:effectLst/>
          </p:spPr>
          <p:txBody>
            <a:bodyPr wrap="square" lIns="50800" tIns="50800" rIns="50800" bIns="50800" numCol="1" anchor="ctr">
              <a:noAutofit/>
            </a:bodyPr>
            <a:lstStyle/>
            <a:p>
              <a:pPr>
                <a:defRPr b="0" sz="3200">
                  <a:latin typeface="+mn-lt"/>
                  <a:ea typeface="+mn-ea"/>
                  <a:cs typeface="+mn-cs"/>
                  <a:sym typeface="Helvetica Neue Medium"/>
                </a:defRPr>
              </a:pPr>
            </a:p>
          </p:txBody>
        </p:sp>
        <p:sp>
          <p:nvSpPr>
            <p:cNvPr id="203" name="Rounded Rectangle"/>
            <p:cNvSpPr/>
            <p:nvPr/>
          </p:nvSpPr>
          <p:spPr>
            <a:xfrm>
              <a:off x="142640" y="288764"/>
              <a:ext cx="1119444" cy="292898"/>
            </a:xfrm>
            <a:prstGeom prst="roundRect">
              <a:avLst>
                <a:gd name="adj" fmla="val 50000"/>
              </a:avLst>
            </a:prstGeom>
            <a:solidFill>
              <a:schemeClr val="accent1">
                <a:lumOff val="16847"/>
              </a:schemeClr>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204" name="Rounded Rectangle"/>
            <p:cNvSpPr/>
            <p:nvPr/>
          </p:nvSpPr>
          <p:spPr>
            <a:xfrm>
              <a:off x="142640" y="798063"/>
              <a:ext cx="1119444" cy="292898"/>
            </a:xfrm>
            <a:prstGeom prst="roundRect">
              <a:avLst>
                <a:gd name="adj" fmla="val 50000"/>
              </a:avLst>
            </a:prstGeom>
            <a:solidFill>
              <a:schemeClr val="accent1">
                <a:lumOff val="16847"/>
              </a:schemeClr>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grpSp>
      <p:grpSp>
        <p:nvGrpSpPr>
          <p:cNvPr id="209" name="Group"/>
          <p:cNvGrpSpPr/>
          <p:nvPr/>
        </p:nvGrpSpPr>
        <p:grpSpPr>
          <a:xfrm>
            <a:off x="20278884" y="7192633"/>
            <a:ext cx="1404724" cy="1889026"/>
            <a:chOff x="0" y="0"/>
            <a:chExt cx="1404722" cy="1889025"/>
          </a:xfrm>
        </p:grpSpPr>
        <p:sp>
          <p:nvSpPr>
            <p:cNvPr id="206" name="Rectangle"/>
            <p:cNvSpPr/>
            <p:nvPr/>
          </p:nvSpPr>
          <p:spPr>
            <a:xfrm>
              <a:off x="0" y="0"/>
              <a:ext cx="1404723" cy="1889026"/>
            </a:xfrm>
            <a:prstGeom prst="rect">
              <a:avLst/>
            </a:prstGeom>
            <a:solidFill>
              <a:srgbClr val="00A1FF"/>
            </a:solidFill>
            <a:ln w="12700" cap="flat">
              <a:noFill/>
              <a:miter lim="400000"/>
            </a:ln>
            <a:effectLst/>
          </p:spPr>
          <p:txBody>
            <a:bodyPr wrap="square" lIns="50800" tIns="50800" rIns="50800" bIns="50800" numCol="1" anchor="ctr">
              <a:noAutofit/>
            </a:bodyPr>
            <a:lstStyle/>
            <a:p>
              <a:pPr>
                <a:defRPr b="0" sz="3200">
                  <a:latin typeface="+mn-lt"/>
                  <a:ea typeface="+mn-ea"/>
                  <a:cs typeface="+mn-cs"/>
                  <a:sym typeface="Helvetica Neue Medium"/>
                </a:defRPr>
              </a:pPr>
            </a:p>
          </p:txBody>
        </p:sp>
        <p:sp>
          <p:nvSpPr>
            <p:cNvPr id="207" name="Rounded Rectangle"/>
            <p:cNvSpPr/>
            <p:nvPr/>
          </p:nvSpPr>
          <p:spPr>
            <a:xfrm>
              <a:off x="142640" y="288765"/>
              <a:ext cx="1119446" cy="292898"/>
            </a:xfrm>
            <a:prstGeom prst="roundRect">
              <a:avLst>
                <a:gd name="adj" fmla="val 50000"/>
              </a:avLst>
            </a:prstGeom>
            <a:solidFill>
              <a:schemeClr val="accent1">
                <a:lumOff val="16847"/>
              </a:schemeClr>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208" name="Rounded Rectangle"/>
            <p:cNvSpPr/>
            <p:nvPr/>
          </p:nvSpPr>
          <p:spPr>
            <a:xfrm>
              <a:off x="142640" y="798064"/>
              <a:ext cx="1119446" cy="292898"/>
            </a:xfrm>
            <a:prstGeom prst="roundRect">
              <a:avLst>
                <a:gd name="adj" fmla="val 50000"/>
              </a:avLst>
            </a:prstGeom>
            <a:solidFill>
              <a:schemeClr val="accent1">
                <a:lumOff val="16847"/>
              </a:schemeClr>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grpSp>
      <p:grpSp>
        <p:nvGrpSpPr>
          <p:cNvPr id="215" name="Group"/>
          <p:cNvGrpSpPr/>
          <p:nvPr/>
        </p:nvGrpSpPr>
        <p:grpSpPr>
          <a:xfrm>
            <a:off x="14937685" y="2693779"/>
            <a:ext cx="1859388" cy="2326518"/>
            <a:chOff x="0" y="0"/>
            <a:chExt cx="1859387" cy="2326517"/>
          </a:xfrm>
        </p:grpSpPr>
        <p:sp>
          <p:nvSpPr>
            <p:cNvPr id="210" name="Radio Tower"/>
            <p:cNvSpPr/>
            <p:nvPr/>
          </p:nvSpPr>
          <p:spPr>
            <a:xfrm>
              <a:off x="312983" y="0"/>
              <a:ext cx="1242812" cy="17903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9" y="0"/>
                  </a:moveTo>
                  <a:cubicBezTo>
                    <a:pt x="4844" y="0"/>
                    <a:pt x="0" y="3364"/>
                    <a:pt x="0" y="7498"/>
                  </a:cubicBezTo>
                  <a:cubicBezTo>
                    <a:pt x="0" y="10532"/>
                    <a:pt x="2679" y="13248"/>
                    <a:pt x="6711" y="14418"/>
                  </a:cubicBezTo>
                  <a:lnTo>
                    <a:pt x="6905" y="13852"/>
                  </a:lnTo>
                  <a:cubicBezTo>
                    <a:pt x="3202" y="12777"/>
                    <a:pt x="881" y="10284"/>
                    <a:pt x="881" y="7498"/>
                  </a:cubicBezTo>
                  <a:cubicBezTo>
                    <a:pt x="881" y="3702"/>
                    <a:pt x="5330" y="613"/>
                    <a:pt x="10799" y="613"/>
                  </a:cubicBezTo>
                  <a:cubicBezTo>
                    <a:pt x="16267" y="613"/>
                    <a:pt x="20717" y="3702"/>
                    <a:pt x="20717" y="7498"/>
                  </a:cubicBezTo>
                  <a:cubicBezTo>
                    <a:pt x="20717" y="10294"/>
                    <a:pt x="18385" y="12790"/>
                    <a:pt x="14664" y="13860"/>
                  </a:cubicBezTo>
                  <a:lnTo>
                    <a:pt x="14855" y="14426"/>
                  </a:lnTo>
                  <a:cubicBezTo>
                    <a:pt x="18907" y="13261"/>
                    <a:pt x="21600" y="10542"/>
                    <a:pt x="21600" y="7498"/>
                  </a:cubicBezTo>
                  <a:cubicBezTo>
                    <a:pt x="21600" y="3364"/>
                    <a:pt x="16754" y="0"/>
                    <a:pt x="10799" y="0"/>
                  </a:cubicBezTo>
                  <a:close/>
                  <a:moveTo>
                    <a:pt x="10782" y="2273"/>
                  </a:moveTo>
                  <a:cubicBezTo>
                    <a:pt x="6615" y="2273"/>
                    <a:pt x="3224" y="4625"/>
                    <a:pt x="3224" y="7518"/>
                  </a:cubicBezTo>
                  <a:cubicBezTo>
                    <a:pt x="3224" y="9596"/>
                    <a:pt x="4974" y="11397"/>
                    <a:pt x="7505" y="12246"/>
                  </a:cubicBezTo>
                  <a:lnTo>
                    <a:pt x="7730" y="11636"/>
                  </a:lnTo>
                  <a:cubicBezTo>
                    <a:pt x="5583" y="10866"/>
                    <a:pt x="4112" y="9308"/>
                    <a:pt x="4112" y="7518"/>
                  </a:cubicBezTo>
                  <a:cubicBezTo>
                    <a:pt x="4112" y="4965"/>
                    <a:pt x="7104" y="2890"/>
                    <a:pt x="10782" y="2890"/>
                  </a:cubicBezTo>
                  <a:cubicBezTo>
                    <a:pt x="14459" y="2890"/>
                    <a:pt x="17452" y="4965"/>
                    <a:pt x="17452" y="7518"/>
                  </a:cubicBezTo>
                  <a:cubicBezTo>
                    <a:pt x="17452" y="9308"/>
                    <a:pt x="15979" y="10866"/>
                    <a:pt x="13831" y="11636"/>
                  </a:cubicBezTo>
                  <a:lnTo>
                    <a:pt x="14059" y="12246"/>
                  </a:lnTo>
                  <a:cubicBezTo>
                    <a:pt x="16590" y="11397"/>
                    <a:pt x="18340" y="9596"/>
                    <a:pt x="18340" y="7518"/>
                  </a:cubicBezTo>
                  <a:cubicBezTo>
                    <a:pt x="18340" y="4625"/>
                    <a:pt x="14949" y="2273"/>
                    <a:pt x="10782" y="2273"/>
                  </a:cubicBezTo>
                  <a:close/>
                  <a:moveTo>
                    <a:pt x="10782" y="4513"/>
                  </a:moveTo>
                  <a:cubicBezTo>
                    <a:pt x="8395" y="4513"/>
                    <a:pt x="6452" y="5861"/>
                    <a:pt x="6452" y="7518"/>
                  </a:cubicBezTo>
                  <a:cubicBezTo>
                    <a:pt x="6452" y="8546"/>
                    <a:pt x="7201" y="9456"/>
                    <a:pt x="8337" y="9998"/>
                  </a:cubicBezTo>
                  <a:lnTo>
                    <a:pt x="8575" y="9351"/>
                  </a:lnTo>
                  <a:cubicBezTo>
                    <a:pt x="7820" y="8912"/>
                    <a:pt x="7340" y="8253"/>
                    <a:pt x="7340" y="7518"/>
                  </a:cubicBezTo>
                  <a:cubicBezTo>
                    <a:pt x="7340" y="6201"/>
                    <a:pt x="8884" y="5129"/>
                    <a:pt x="10782" y="5129"/>
                  </a:cubicBezTo>
                  <a:cubicBezTo>
                    <a:pt x="12680" y="5129"/>
                    <a:pt x="14223" y="6201"/>
                    <a:pt x="14223" y="7518"/>
                  </a:cubicBezTo>
                  <a:cubicBezTo>
                    <a:pt x="14223" y="8253"/>
                    <a:pt x="13743" y="8912"/>
                    <a:pt x="12989" y="9351"/>
                  </a:cubicBezTo>
                  <a:lnTo>
                    <a:pt x="13226" y="9996"/>
                  </a:lnTo>
                  <a:cubicBezTo>
                    <a:pt x="14363" y="9454"/>
                    <a:pt x="15112" y="8546"/>
                    <a:pt x="15112" y="7518"/>
                  </a:cubicBezTo>
                  <a:cubicBezTo>
                    <a:pt x="15112" y="5861"/>
                    <a:pt x="13169" y="4513"/>
                    <a:pt x="10782" y="4513"/>
                  </a:cubicBezTo>
                  <a:close/>
                  <a:moveTo>
                    <a:pt x="10782" y="6734"/>
                  </a:moveTo>
                  <a:cubicBezTo>
                    <a:pt x="10157" y="6734"/>
                    <a:pt x="9652" y="7085"/>
                    <a:pt x="9652" y="7518"/>
                  </a:cubicBezTo>
                  <a:cubicBezTo>
                    <a:pt x="9652" y="7780"/>
                    <a:pt x="9837" y="8012"/>
                    <a:pt x="10121" y="8155"/>
                  </a:cubicBezTo>
                  <a:lnTo>
                    <a:pt x="5153" y="21600"/>
                  </a:lnTo>
                  <a:lnTo>
                    <a:pt x="6317" y="21600"/>
                  </a:lnTo>
                  <a:lnTo>
                    <a:pt x="10782" y="19994"/>
                  </a:lnTo>
                  <a:lnTo>
                    <a:pt x="15247" y="21600"/>
                  </a:lnTo>
                  <a:lnTo>
                    <a:pt x="16411" y="21600"/>
                  </a:lnTo>
                  <a:lnTo>
                    <a:pt x="11443" y="8155"/>
                  </a:lnTo>
                  <a:cubicBezTo>
                    <a:pt x="11727" y="8012"/>
                    <a:pt x="11912" y="7780"/>
                    <a:pt x="11912" y="7518"/>
                  </a:cubicBezTo>
                  <a:cubicBezTo>
                    <a:pt x="11912" y="7085"/>
                    <a:pt x="11406" y="6734"/>
                    <a:pt x="10782" y="6734"/>
                  </a:cubicBezTo>
                  <a:close/>
                  <a:moveTo>
                    <a:pt x="10782" y="9574"/>
                  </a:moveTo>
                  <a:lnTo>
                    <a:pt x="11648" y="11920"/>
                  </a:lnTo>
                  <a:lnTo>
                    <a:pt x="9915" y="11920"/>
                  </a:lnTo>
                  <a:lnTo>
                    <a:pt x="10782" y="9574"/>
                  </a:lnTo>
                  <a:close/>
                  <a:moveTo>
                    <a:pt x="10029" y="12215"/>
                  </a:moveTo>
                  <a:lnTo>
                    <a:pt x="11532" y="12215"/>
                  </a:lnTo>
                  <a:lnTo>
                    <a:pt x="10782" y="12891"/>
                  </a:lnTo>
                  <a:lnTo>
                    <a:pt x="10029" y="12215"/>
                  </a:lnTo>
                  <a:close/>
                  <a:moveTo>
                    <a:pt x="9729" y="12427"/>
                  </a:moveTo>
                  <a:lnTo>
                    <a:pt x="10513" y="13133"/>
                  </a:lnTo>
                  <a:lnTo>
                    <a:pt x="8947" y="14541"/>
                  </a:lnTo>
                  <a:lnTo>
                    <a:pt x="9729" y="12427"/>
                  </a:lnTo>
                  <a:close/>
                  <a:moveTo>
                    <a:pt x="11835" y="12427"/>
                  </a:moveTo>
                  <a:lnTo>
                    <a:pt x="12616" y="14541"/>
                  </a:lnTo>
                  <a:lnTo>
                    <a:pt x="11050" y="13133"/>
                  </a:lnTo>
                  <a:lnTo>
                    <a:pt x="11835" y="12427"/>
                  </a:lnTo>
                  <a:close/>
                  <a:moveTo>
                    <a:pt x="10782" y="13375"/>
                  </a:moveTo>
                  <a:lnTo>
                    <a:pt x="12568" y="14979"/>
                  </a:lnTo>
                  <a:lnTo>
                    <a:pt x="8996" y="14979"/>
                  </a:lnTo>
                  <a:lnTo>
                    <a:pt x="10782" y="13375"/>
                  </a:lnTo>
                  <a:close/>
                  <a:moveTo>
                    <a:pt x="9003" y="15275"/>
                  </a:moveTo>
                  <a:lnTo>
                    <a:pt x="12561" y="15275"/>
                  </a:lnTo>
                  <a:lnTo>
                    <a:pt x="10782" y="16237"/>
                  </a:lnTo>
                  <a:lnTo>
                    <a:pt x="9003" y="15275"/>
                  </a:lnTo>
                  <a:close/>
                  <a:moveTo>
                    <a:pt x="8613" y="15439"/>
                  </a:moveTo>
                  <a:lnTo>
                    <a:pt x="10436" y="16426"/>
                  </a:lnTo>
                  <a:lnTo>
                    <a:pt x="7703" y="17904"/>
                  </a:lnTo>
                  <a:lnTo>
                    <a:pt x="8613" y="15439"/>
                  </a:lnTo>
                  <a:close/>
                  <a:moveTo>
                    <a:pt x="12948" y="15439"/>
                  </a:moveTo>
                  <a:lnTo>
                    <a:pt x="13860" y="17904"/>
                  </a:lnTo>
                  <a:lnTo>
                    <a:pt x="11128" y="16426"/>
                  </a:lnTo>
                  <a:lnTo>
                    <a:pt x="12948" y="15439"/>
                  </a:lnTo>
                  <a:close/>
                  <a:moveTo>
                    <a:pt x="10782" y="16612"/>
                  </a:moveTo>
                  <a:lnTo>
                    <a:pt x="13785" y="18238"/>
                  </a:lnTo>
                  <a:lnTo>
                    <a:pt x="7778" y="18238"/>
                  </a:lnTo>
                  <a:lnTo>
                    <a:pt x="10782" y="16612"/>
                  </a:lnTo>
                  <a:close/>
                  <a:moveTo>
                    <a:pt x="7643" y="18534"/>
                  </a:moveTo>
                  <a:lnTo>
                    <a:pt x="13921" y="18534"/>
                  </a:lnTo>
                  <a:lnTo>
                    <a:pt x="10782" y="19661"/>
                  </a:lnTo>
                  <a:lnTo>
                    <a:pt x="7643" y="18534"/>
                  </a:lnTo>
                  <a:close/>
                  <a:moveTo>
                    <a:pt x="7382" y="18773"/>
                  </a:moveTo>
                  <a:lnTo>
                    <a:pt x="10320" y="19828"/>
                  </a:lnTo>
                  <a:lnTo>
                    <a:pt x="6484" y="21207"/>
                  </a:lnTo>
                  <a:lnTo>
                    <a:pt x="7382" y="18773"/>
                  </a:lnTo>
                  <a:close/>
                  <a:moveTo>
                    <a:pt x="14180" y="18773"/>
                  </a:moveTo>
                  <a:lnTo>
                    <a:pt x="15080" y="21207"/>
                  </a:lnTo>
                  <a:lnTo>
                    <a:pt x="11244" y="19828"/>
                  </a:lnTo>
                  <a:lnTo>
                    <a:pt x="14180" y="18773"/>
                  </a:lnTo>
                  <a:close/>
                </a:path>
              </a:pathLst>
            </a:custGeom>
            <a:solidFill>
              <a:srgbClr val="000000"/>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211" name="Rounded Rectangle"/>
            <p:cNvSpPr/>
            <p:nvPr/>
          </p:nvSpPr>
          <p:spPr>
            <a:xfrm>
              <a:off x="9390" y="1484752"/>
              <a:ext cx="1849998" cy="841766"/>
            </a:xfrm>
            <a:prstGeom prst="roundRect">
              <a:avLst>
                <a:gd name="adj" fmla="val 15179"/>
              </a:avLst>
            </a:prstGeom>
            <a:solidFill>
              <a:srgbClr val="BDCADA"/>
            </a:solidFill>
            <a:ln w="25400" cap="flat">
              <a:solidFill>
                <a:srgbClr val="000000"/>
              </a:solidFill>
              <a:prstDash val="solid"/>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212" name="Circle"/>
            <p:cNvSpPr/>
            <p:nvPr/>
          </p:nvSpPr>
          <p:spPr>
            <a:xfrm>
              <a:off x="1246200" y="1556295"/>
              <a:ext cx="510010" cy="510011"/>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213" name="Circle"/>
            <p:cNvSpPr/>
            <p:nvPr/>
          </p:nvSpPr>
          <p:spPr>
            <a:xfrm>
              <a:off x="1523145" y="1604173"/>
              <a:ext cx="151269" cy="155350"/>
            </a:xfrm>
            <a:prstGeom prst="ellipse">
              <a:avLst/>
            </a:prstGeom>
            <a:solidFill>
              <a:srgbClr val="FFFFFF"/>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214" name="7.100 MHz"/>
            <p:cNvSpPr txBox="1"/>
            <p:nvPr/>
          </p:nvSpPr>
          <p:spPr>
            <a:xfrm>
              <a:off x="0" y="1651021"/>
              <a:ext cx="1234602" cy="320560"/>
            </a:xfrm>
            <a:prstGeom prst="rect">
              <a:avLst/>
            </a:prstGeom>
            <a:noFill/>
            <a:ln w="9525"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2438338">
                <a:defRPr b="0" sz="1700">
                  <a:solidFill>
                    <a:srgbClr val="FFFFFF"/>
                  </a:solidFill>
                </a:defRPr>
              </a:lvl1pPr>
            </a:lstStyle>
            <a:p>
              <a:pPr/>
              <a:r>
                <a:t>7.100 MHz</a:t>
              </a:r>
            </a:p>
          </p:txBody>
        </p:sp>
      </p:grpSp>
      <p:sp>
        <p:nvSpPr>
          <p:cNvPr id="216" name="Cloud"/>
          <p:cNvSpPr/>
          <p:nvPr/>
        </p:nvSpPr>
        <p:spPr>
          <a:xfrm>
            <a:off x="16549575" y="10228805"/>
            <a:ext cx="3749475" cy="22596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80"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chemeClr val="accent2">
              <a:hueOff val="-85259"/>
              <a:satOff val="14347"/>
              <a:lumOff val="22373"/>
            </a:schemeClr>
          </a:solidFill>
          <a:ln>
            <a:solidFill>
              <a:srgbClr val="000000"/>
            </a:solidFill>
            <a:miter lim="400000"/>
          </a:ln>
        </p:spPr>
        <p:txBody>
          <a:bodyPr lIns="50800" tIns="50800" rIns="50800" bIns="50800" anchor="ctr"/>
          <a:lstStyle/>
          <a:p>
            <a:pPr>
              <a:defRPr b="0" sz="3200">
                <a:latin typeface="+mn-lt"/>
                <a:ea typeface="+mn-ea"/>
                <a:cs typeface="+mn-cs"/>
                <a:sym typeface="Helvetica Neue Medium"/>
              </a:defRPr>
            </a:pPr>
          </a:p>
        </p:txBody>
      </p:sp>
      <p:grpSp>
        <p:nvGrpSpPr>
          <p:cNvPr id="222" name="Group"/>
          <p:cNvGrpSpPr/>
          <p:nvPr/>
        </p:nvGrpSpPr>
        <p:grpSpPr>
          <a:xfrm>
            <a:off x="5534990" y="2693779"/>
            <a:ext cx="1859388" cy="2326518"/>
            <a:chOff x="0" y="0"/>
            <a:chExt cx="1859387" cy="2326517"/>
          </a:xfrm>
        </p:grpSpPr>
        <p:sp>
          <p:nvSpPr>
            <p:cNvPr id="217" name="Radio Tower"/>
            <p:cNvSpPr/>
            <p:nvPr/>
          </p:nvSpPr>
          <p:spPr>
            <a:xfrm>
              <a:off x="312983" y="0"/>
              <a:ext cx="1242812" cy="17903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9" y="0"/>
                  </a:moveTo>
                  <a:cubicBezTo>
                    <a:pt x="4844" y="0"/>
                    <a:pt x="0" y="3364"/>
                    <a:pt x="0" y="7498"/>
                  </a:cubicBezTo>
                  <a:cubicBezTo>
                    <a:pt x="0" y="10532"/>
                    <a:pt x="2679" y="13248"/>
                    <a:pt x="6711" y="14418"/>
                  </a:cubicBezTo>
                  <a:lnTo>
                    <a:pt x="6905" y="13852"/>
                  </a:lnTo>
                  <a:cubicBezTo>
                    <a:pt x="3202" y="12777"/>
                    <a:pt x="881" y="10284"/>
                    <a:pt x="881" y="7498"/>
                  </a:cubicBezTo>
                  <a:cubicBezTo>
                    <a:pt x="881" y="3702"/>
                    <a:pt x="5330" y="613"/>
                    <a:pt x="10799" y="613"/>
                  </a:cubicBezTo>
                  <a:cubicBezTo>
                    <a:pt x="16267" y="613"/>
                    <a:pt x="20717" y="3702"/>
                    <a:pt x="20717" y="7498"/>
                  </a:cubicBezTo>
                  <a:cubicBezTo>
                    <a:pt x="20717" y="10294"/>
                    <a:pt x="18385" y="12790"/>
                    <a:pt x="14664" y="13860"/>
                  </a:cubicBezTo>
                  <a:lnTo>
                    <a:pt x="14855" y="14426"/>
                  </a:lnTo>
                  <a:cubicBezTo>
                    <a:pt x="18907" y="13261"/>
                    <a:pt x="21600" y="10542"/>
                    <a:pt x="21600" y="7498"/>
                  </a:cubicBezTo>
                  <a:cubicBezTo>
                    <a:pt x="21600" y="3364"/>
                    <a:pt x="16754" y="0"/>
                    <a:pt x="10799" y="0"/>
                  </a:cubicBezTo>
                  <a:close/>
                  <a:moveTo>
                    <a:pt x="10782" y="2273"/>
                  </a:moveTo>
                  <a:cubicBezTo>
                    <a:pt x="6615" y="2273"/>
                    <a:pt x="3224" y="4625"/>
                    <a:pt x="3224" y="7518"/>
                  </a:cubicBezTo>
                  <a:cubicBezTo>
                    <a:pt x="3224" y="9596"/>
                    <a:pt x="4974" y="11397"/>
                    <a:pt x="7505" y="12246"/>
                  </a:cubicBezTo>
                  <a:lnTo>
                    <a:pt x="7730" y="11636"/>
                  </a:lnTo>
                  <a:cubicBezTo>
                    <a:pt x="5583" y="10866"/>
                    <a:pt x="4112" y="9308"/>
                    <a:pt x="4112" y="7518"/>
                  </a:cubicBezTo>
                  <a:cubicBezTo>
                    <a:pt x="4112" y="4965"/>
                    <a:pt x="7104" y="2890"/>
                    <a:pt x="10782" y="2890"/>
                  </a:cubicBezTo>
                  <a:cubicBezTo>
                    <a:pt x="14459" y="2890"/>
                    <a:pt x="17452" y="4965"/>
                    <a:pt x="17452" y="7518"/>
                  </a:cubicBezTo>
                  <a:cubicBezTo>
                    <a:pt x="17452" y="9308"/>
                    <a:pt x="15979" y="10866"/>
                    <a:pt x="13831" y="11636"/>
                  </a:cubicBezTo>
                  <a:lnTo>
                    <a:pt x="14059" y="12246"/>
                  </a:lnTo>
                  <a:cubicBezTo>
                    <a:pt x="16590" y="11397"/>
                    <a:pt x="18340" y="9596"/>
                    <a:pt x="18340" y="7518"/>
                  </a:cubicBezTo>
                  <a:cubicBezTo>
                    <a:pt x="18340" y="4625"/>
                    <a:pt x="14949" y="2273"/>
                    <a:pt x="10782" y="2273"/>
                  </a:cubicBezTo>
                  <a:close/>
                  <a:moveTo>
                    <a:pt x="10782" y="4513"/>
                  </a:moveTo>
                  <a:cubicBezTo>
                    <a:pt x="8395" y="4513"/>
                    <a:pt x="6452" y="5861"/>
                    <a:pt x="6452" y="7518"/>
                  </a:cubicBezTo>
                  <a:cubicBezTo>
                    <a:pt x="6452" y="8546"/>
                    <a:pt x="7201" y="9456"/>
                    <a:pt x="8337" y="9998"/>
                  </a:cubicBezTo>
                  <a:lnTo>
                    <a:pt x="8575" y="9351"/>
                  </a:lnTo>
                  <a:cubicBezTo>
                    <a:pt x="7820" y="8912"/>
                    <a:pt x="7340" y="8253"/>
                    <a:pt x="7340" y="7518"/>
                  </a:cubicBezTo>
                  <a:cubicBezTo>
                    <a:pt x="7340" y="6201"/>
                    <a:pt x="8884" y="5129"/>
                    <a:pt x="10782" y="5129"/>
                  </a:cubicBezTo>
                  <a:cubicBezTo>
                    <a:pt x="12680" y="5129"/>
                    <a:pt x="14223" y="6201"/>
                    <a:pt x="14223" y="7518"/>
                  </a:cubicBezTo>
                  <a:cubicBezTo>
                    <a:pt x="14223" y="8253"/>
                    <a:pt x="13743" y="8912"/>
                    <a:pt x="12989" y="9351"/>
                  </a:cubicBezTo>
                  <a:lnTo>
                    <a:pt x="13226" y="9996"/>
                  </a:lnTo>
                  <a:cubicBezTo>
                    <a:pt x="14363" y="9454"/>
                    <a:pt x="15112" y="8546"/>
                    <a:pt x="15112" y="7518"/>
                  </a:cubicBezTo>
                  <a:cubicBezTo>
                    <a:pt x="15112" y="5861"/>
                    <a:pt x="13169" y="4513"/>
                    <a:pt x="10782" y="4513"/>
                  </a:cubicBezTo>
                  <a:close/>
                  <a:moveTo>
                    <a:pt x="10782" y="6734"/>
                  </a:moveTo>
                  <a:cubicBezTo>
                    <a:pt x="10157" y="6734"/>
                    <a:pt x="9652" y="7085"/>
                    <a:pt x="9652" y="7518"/>
                  </a:cubicBezTo>
                  <a:cubicBezTo>
                    <a:pt x="9652" y="7780"/>
                    <a:pt x="9837" y="8012"/>
                    <a:pt x="10121" y="8155"/>
                  </a:cubicBezTo>
                  <a:lnTo>
                    <a:pt x="5153" y="21600"/>
                  </a:lnTo>
                  <a:lnTo>
                    <a:pt x="6317" y="21600"/>
                  </a:lnTo>
                  <a:lnTo>
                    <a:pt x="10782" y="19994"/>
                  </a:lnTo>
                  <a:lnTo>
                    <a:pt x="15247" y="21600"/>
                  </a:lnTo>
                  <a:lnTo>
                    <a:pt x="16411" y="21600"/>
                  </a:lnTo>
                  <a:lnTo>
                    <a:pt x="11443" y="8155"/>
                  </a:lnTo>
                  <a:cubicBezTo>
                    <a:pt x="11727" y="8012"/>
                    <a:pt x="11912" y="7780"/>
                    <a:pt x="11912" y="7518"/>
                  </a:cubicBezTo>
                  <a:cubicBezTo>
                    <a:pt x="11912" y="7085"/>
                    <a:pt x="11406" y="6734"/>
                    <a:pt x="10782" y="6734"/>
                  </a:cubicBezTo>
                  <a:close/>
                  <a:moveTo>
                    <a:pt x="10782" y="9574"/>
                  </a:moveTo>
                  <a:lnTo>
                    <a:pt x="11648" y="11920"/>
                  </a:lnTo>
                  <a:lnTo>
                    <a:pt x="9915" y="11920"/>
                  </a:lnTo>
                  <a:lnTo>
                    <a:pt x="10782" y="9574"/>
                  </a:lnTo>
                  <a:close/>
                  <a:moveTo>
                    <a:pt x="10029" y="12215"/>
                  </a:moveTo>
                  <a:lnTo>
                    <a:pt x="11532" y="12215"/>
                  </a:lnTo>
                  <a:lnTo>
                    <a:pt x="10782" y="12891"/>
                  </a:lnTo>
                  <a:lnTo>
                    <a:pt x="10029" y="12215"/>
                  </a:lnTo>
                  <a:close/>
                  <a:moveTo>
                    <a:pt x="9729" y="12427"/>
                  </a:moveTo>
                  <a:lnTo>
                    <a:pt x="10513" y="13133"/>
                  </a:lnTo>
                  <a:lnTo>
                    <a:pt x="8947" y="14541"/>
                  </a:lnTo>
                  <a:lnTo>
                    <a:pt x="9729" y="12427"/>
                  </a:lnTo>
                  <a:close/>
                  <a:moveTo>
                    <a:pt x="11835" y="12427"/>
                  </a:moveTo>
                  <a:lnTo>
                    <a:pt x="12616" y="14541"/>
                  </a:lnTo>
                  <a:lnTo>
                    <a:pt x="11050" y="13133"/>
                  </a:lnTo>
                  <a:lnTo>
                    <a:pt x="11835" y="12427"/>
                  </a:lnTo>
                  <a:close/>
                  <a:moveTo>
                    <a:pt x="10782" y="13375"/>
                  </a:moveTo>
                  <a:lnTo>
                    <a:pt x="12568" y="14979"/>
                  </a:lnTo>
                  <a:lnTo>
                    <a:pt x="8996" y="14979"/>
                  </a:lnTo>
                  <a:lnTo>
                    <a:pt x="10782" y="13375"/>
                  </a:lnTo>
                  <a:close/>
                  <a:moveTo>
                    <a:pt x="9003" y="15275"/>
                  </a:moveTo>
                  <a:lnTo>
                    <a:pt x="12561" y="15275"/>
                  </a:lnTo>
                  <a:lnTo>
                    <a:pt x="10782" y="16237"/>
                  </a:lnTo>
                  <a:lnTo>
                    <a:pt x="9003" y="15275"/>
                  </a:lnTo>
                  <a:close/>
                  <a:moveTo>
                    <a:pt x="8613" y="15439"/>
                  </a:moveTo>
                  <a:lnTo>
                    <a:pt x="10436" y="16426"/>
                  </a:lnTo>
                  <a:lnTo>
                    <a:pt x="7703" y="17904"/>
                  </a:lnTo>
                  <a:lnTo>
                    <a:pt x="8613" y="15439"/>
                  </a:lnTo>
                  <a:close/>
                  <a:moveTo>
                    <a:pt x="12948" y="15439"/>
                  </a:moveTo>
                  <a:lnTo>
                    <a:pt x="13860" y="17904"/>
                  </a:lnTo>
                  <a:lnTo>
                    <a:pt x="11128" y="16426"/>
                  </a:lnTo>
                  <a:lnTo>
                    <a:pt x="12948" y="15439"/>
                  </a:lnTo>
                  <a:close/>
                  <a:moveTo>
                    <a:pt x="10782" y="16612"/>
                  </a:moveTo>
                  <a:lnTo>
                    <a:pt x="13785" y="18238"/>
                  </a:lnTo>
                  <a:lnTo>
                    <a:pt x="7778" y="18238"/>
                  </a:lnTo>
                  <a:lnTo>
                    <a:pt x="10782" y="16612"/>
                  </a:lnTo>
                  <a:close/>
                  <a:moveTo>
                    <a:pt x="7643" y="18534"/>
                  </a:moveTo>
                  <a:lnTo>
                    <a:pt x="13921" y="18534"/>
                  </a:lnTo>
                  <a:lnTo>
                    <a:pt x="10782" y="19661"/>
                  </a:lnTo>
                  <a:lnTo>
                    <a:pt x="7643" y="18534"/>
                  </a:lnTo>
                  <a:close/>
                  <a:moveTo>
                    <a:pt x="7382" y="18773"/>
                  </a:moveTo>
                  <a:lnTo>
                    <a:pt x="10320" y="19828"/>
                  </a:lnTo>
                  <a:lnTo>
                    <a:pt x="6484" y="21207"/>
                  </a:lnTo>
                  <a:lnTo>
                    <a:pt x="7382" y="18773"/>
                  </a:lnTo>
                  <a:close/>
                  <a:moveTo>
                    <a:pt x="14180" y="18773"/>
                  </a:moveTo>
                  <a:lnTo>
                    <a:pt x="15080" y="21207"/>
                  </a:lnTo>
                  <a:lnTo>
                    <a:pt x="11244" y="19828"/>
                  </a:lnTo>
                  <a:lnTo>
                    <a:pt x="14180" y="18773"/>
                  </a:lnTo>
                  <a:close/>
                </a:path>
              </a:pathLst>
            </a:custGeom>
            <a:solidFill>
              <a:srgbClr val="000000"/>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218" name="Rounded Rectangle"/>
            <p:cNvSpPr/>
            <p:nvPr/>
          </p:nvSpPr>
          <p:spPr>
            <a:xfrm>
              <a:off x="9390" y="1484752"/>
              <a:ext cx="1849998" cy="841766"/>
            </a:xfrm>
            <a:prstGeom prst="roundRect">
              <a:avLst>
                <a:gd name="adj" fmla="val 15179"/>
              </a:avLst>
            </a:prstGeom>
            <a:solidFill>
              <a:srgbClr val="BDCADA"/>
            </a:solidFill>
            <a:ln w="25400" cap="flat">
              <a:solidFill>
                <a:srgbClr val="000000"/>
              </a:solidFill>
              <a:prstDash val="solid"/>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219" name="Circle"/>
            <p:cNvSpPr/>
            <p:nvPr/>
          </p:nvSpPr>
          <p:spPr>
            <a:xfrm>
              <a:off x="1246200" y="1556295"/>
              <a:ext cx="510010" cy="510011"/>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220" name="Circle"/>
            <p:cNvSpPr/>
            <p:nvPr/>
          </p:nvSpPr>
          <p:spPr>
            <a:xfrm>
              <a:off x="1523145" y="1604173"/>
              <a:ext cx="151269" cy="155350"/>
            </a:xfrm>
            <a:prstGeom prst="ellipse">
              <a:avLst/>
            </a:prstGeom>
            <a:solidFill>
              <a:srgbClr val="FFFFFF"/>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221" name="7.100 MHz"/>
            <p:cNvSpPr txBox="1"/>
            <p:nvPr/>
          </p:nvSpPr>
          <p:spPr>
            <a:xfrm>
              <a:off x="0" y="1651021"/>
              <a:ext cx="1234602" cy="320560"/>
            </a:xfrm>
            <a:prstGeom prst="rect">
              <a:avLst/>
            </a:prstGeom>
            <a:noFill/>
            <a:ln w="9525"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2438338">
                <a:defRPr b="0" sz="1700">
                  <a:solidFill>
                    <a:srgbClr val="FFFFFF"/>
                  </a:solidFill>
                </a:defRPr>
              </a:lvl1pPr>
            </a:lstStyle>
            <a:p>
              <a:pPr/>
              <a:r>
                <a:t>7.100 MHz</a:t>
              </a:r>
            </a:p>
          </p:txBody>
        </p:sp>
      </p:grpSp>
      <p:grpSp>
        <p:nvGrpSpPr>
          <p:cNvPr id="228" name="Group"/>
          <p:cNvGrpSpPr/>
          <p:nvPr/>
        </p:nvGrpSpPr>
        <p:grpSpPr>
          <a:xfrm>
            <a:off x="17494618" y="2693779"/>
            <a:ext cx="1859389" cy="2326518"/>
            <a:chOff x="0" y="0"/>
            <a:chExt cx="1859387" cy="2326517"/>
          </a:xfrm>
        </p:grpSpPr>
        <p:sp>
          <p:nvSpPr>
            <p:cNvPr id="223" name="Radio Tower"/>
            <p:cNvSpPr/>
            <p:nvPr/>
          </p:nvSpPr>
          <p:spPr>
            <a:xfrm>
              <a:off x="312983" y="0"/>
              <a:ext cx="1242812" cy="17903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9" y="0"/>
                  </a:moveTo>
                  <a:cubicBezTo>
                    <a:pt x="4844" y="0"/>
                    <a:pt x="0" y="3364"/>
                    <a:pt x="0" y="7498"/>
                  </a:cubicBezTo>
                  <a:cubicBezTo>
                    <a:pt x="0" y="10532"/>
                    <a:pt x="2679" y="13248"/>
                    <a:pt x="6711" y="14418"/>
                  </a:cubicBezTo>
                  <a:lnTo>
                    <a:pt x="6905" y="13852"/>
                  </a:lnTo>
                  <a:cubicBezTo>
                    <a:pt x="3202" y="12777"/>
                    <a:pt x="881" y="10284"/>
                    <a:pt x="881" y="7498"/>
                  </a:cubicBezTo>
                  <a:cubicBezTo>
                    <a:pt x="881" y="3702"/>
                    <a:pt x="5330" y="613"/>
                    <a:pt x="10799" y="613"/>
                  </a:cubicBezTo>
                  <a:cubicBezTo>
                    <a:pt x="16267" y="613"/>
                    <a:pt x="20717" y="3702"/>
                    <a:pt x="20717" y="7498"/>
                  </a:cubicBezTo>
                  <a:cubicBezTo>
                    <a:pt x="20717" y="10294"/>
                    <a:pt x="18385" y="12790"/>
                    <a:pt x="14664" y="13860"/>
                  </a:cubicBezTo>
                  <a:lnTo>
                    <a:pt x="14855" y="14426"/>
                  </a:lnTo>
                  <a:cubicBezTo>
                    <a:pt x="18907" y="13261"/>
                    <a:pt x="21600" y="10542"/>
                    <a:pt x="21600" y="7498"/>
                  </a:cubicBezTo>
                  <a:cubicBezTo>
                    <a:pt x="21600" y="3364"/>
                    <a:pt x="16754" y="0"/>
                    <a:pt x="10799" y="0"/>
                  </a:cubicBezTo>
                  <a:close/>
                  <a:moveTo>
                    <a:pt x="10782" y="2273"/>
                  </a:moveTo>
                  <a:cubicBezTo>
                    <a:pt x="6615" y="2273"/>
                    <a:pt x="3224" y="4625"/>
                    <a:pt x="3224" y="7518"/>
                  </a:cubicBezTo>
                  <a:cubicBezTo>
                    <a:pt x="3224" y="9596"/>
                    <a:pt x="4974" y="11397"/>
                    <a:pt x="7505" y="12246"/>
                  </a:cubicBezTo>
                  <a:lnTo>
                    <a:pt x="7730" y="11636"/>
                  </a:lnTo>
                  <a:cubicBezTo>
                    <a:pt x="5583" y="10866"/>
                    <a:pt x="4112" y="9308"/>
                    <a:pt x="4112" y="7518"/>
                  </a:cubicBezTo>
                  <a:cubicBezTo>
                    <a:pt x="4112" y="4965"/>
                    <a:pt x="7104" y="2890"/>
                    <a:pt x="10782" y="2890"/>
                  </a:cubicBezTo>
                  <a:cubicBezTo>
                    <a:pt x="14459" y="2890"/>
                    <a:pt x="17452" y="4965"/>
                    <a:pt x="17452" y="7518"/>
                  </a:cubicBezTo>
                  <a:cubicBezTo>
                    <a:pt x="17452" y="9308"/>
                    <a:pt x="15979" y="10866"/>
                    <a:pt x="13831" y="11636"/>
                  </a:cubicBezTo>
                  <a:lnTo>
                    <a:pt x="14059" y="12246"/>
                  </a:lnTo>
                  <a:cubicBezTo>
                    <a:pt x="16590" y="11397"/>
                    <a:pt x="18340" y="9596"/>
                    <a:pt x="18340" y="7518"/>
                  </a:cubicBezTo>
                  <a:cubicBezTo>
                    <a:pt x="18340" y="4625"/>
                    <a:pt x="14949" y="2273"/>
                    <a:pt x="10782" y="2273"/>
                  </a:cubicBezTo>
                  <a:close/>
                  <a:moveTo>
                    <a:pt x="10782" y="4513"/>
                  </a:moveTo>
                  <a:cubicBezTo>
                    <a:pt x="8395" y="4513"/>
                    <a:pt x="6452" y="5861"/>
                    <a:pt x="6452" y="7518"/>
                  </a:cubicBezTo>
                  <a:cubicBezTo>
                    <a:pt x="6452" y="8546"/>
                    <a:pt x="7201" y="9456"/>
                    <a:pt x="8337" y="9998"/>
                  </a:cubicBezTo>
                  <a:lnTo>
                    <a:pt x="8575" y="9351"/>
                  </a:lnTo>
                  <a:cubicBezTo>
                    <a:pt x="7820" y="8912"/>
                    <a:pt x="7340" y="8253"/>
                    <a:pt x="7340" y="7518"/>
                  </a:cubicBezTo>
                  <a:cubicBezTo>
                    <a:pt x="7340" y="6201"/>
                    <a:pt x="8884" y="5129"/>
                    <a:pt x="10782" y="5129"/>
                  </a:cubicBezTo>
                  <a:cubicBezTo>
                    <a:pt x="12680" y="5129"/>
                    <a:pt x="14223" y="6201"/>
                    <a:pt x="14223" y="7518"/>
                  </a:cubicBezTo>
                  <a:cubicBezTo>
                    <a:pt x="14223" y="8253"/>
                    <a:pt x="13743" y="8912"/>
                    <a:pt x="12989" y="9351"/>
                  </a:cubicBezTo>
                  <a:lnTo>
                    <a:pt x="13226" y="9996"/>
                  </a:lnTo>
                  <a:cubicBezTo>
                    <a:pt x="14363" y="9454"/>
                    <a:pt x="15112" y="8546"/>
                    <a:pt x="15112" y="7518"/>
                  </a:cubicBezTo>
                  <a:cubicBezTo>
                    <a:pt x="15112" y="5861"/>
                    <a:pt x="13169" y="4513"/>
                    <a:pt x="10782" y="4513"/>
                  </a:cubicBezTo>
                  <a:close/>
                  <a:moveTo>
                    <a:pt x="10782" y="6734"/>
                  </a:moveTo>
                  <a:cubicBezTo>
                    <a:pt x="10157" y="6734"/>
                    <a:pt x="9652" y="7085"/>
                    <a:pt x="9652" y="7518"/>
                  </a:cubicBezTo>
                  <a:cubicBezTo>
                    <a:pt x="9652" y="7780"/>
                    <a:pt x="9837" y="8012"/>
                    <a:pt x="10121" y="8155"/>
                  </a:cubicBezTo>
                  <a:lnTo>
                    <a:pt x="5153" y="21600"/>
                  </a:lnTo>
                  <a:lnTo>
                    <a:pt x="6317" y="21600"/>
                  </a:lnTo>
                  <a:lnTo>
                    <a:pt x="10782" y="19994"/>
                  </a:lnTo>
                  <a:lnTo>
                    <a:pt x="15247" y="21600"/>
                  </a:lnTo>
                  <a:lnTo>
                    <a:pt x="16411" y="21600"/>
                  </a:lnTo>
                  <a:lnTo>
                    <a:pt x="11443" y="8155"/>
                  </a:lnTo>
                  <a:cubicBezTo>
                    <a:pt x="11727" y="8012"/>
                    <a:pt x="11912" y="7780"/>
                    <a:pt x="11912" y="7518"/>
                  </a:cubicBezTo>
                  <a:cubicBezTo>
                    <a:pt x="11912" y="7085"/>
                    <a:pt x="11406" y="6734"/>
                    <a:pt x="10782" y="6734"/>
                  </a:cubicBezTo>
                  <a:close/>
                  <a:moveTo>
                    <a:pt x="10782" y="9574"/>
                  </a:moveTo>
                  <a:lnTo>
                    <a:pt x="11648" y="11920"/>
                  </a:lnTo>
                  <a:lnTo>
                    <a:pt x="9915" y="11920"/>
                  </a:lnTo>
                  <a:lnTo>
                    <a:pt x="10782" y="9574"/>
                  </a:lnTo>
                  <a:close/>
                  <a:moveTo>
                    <a:pt x="10029" y="12215"/>
                  </a:moveTo>
                  <a:lnTo>
                    <a:pt x="11532" y="12215"/>
                  </a:lnTo>
                  <a:lnTo>
                    <a:pt x="10782" y="12891"/>
                  </a:lnTo>
                  <a:lnTo>
                    <a:pt x="10029" y="12215"/>
                  </a:lnTo>
                  <a:close/>
                  <a:moveTo>
                    <a:pt x="9729" y="12427"/>
                  </a:moveTo>
                  <a:lnTo>
                    <a:pt x="10513" y="13133"/>
                  </a:lnTo>
                  <a:lnTo>
                    <a:pt x="8947" y="14541"/>
                  </a:lnTo>
                  <a:lnTo>
                    <a:pt x="9729" y="12427"/>
                  </a:lnTo>
                  <a:close/>
                  <a:moveTo>
                    <a:pt x="11835" y="12427"/>
                  </a:moveTo>
                  <a:lnTo>
                    <a:pt x="12616" y="14541"/>
                  </a:lnTo>
                  <a:lnTo>
                    <a:pt x="11050" y="13133"/>
                  </a:lnTo>
                  <a:lnTo>
                    <a:pt x="11835" y="12427"/>
                  </a:lnTo>
                  <a:close/>
                  <a:moveTo>
                    <a:pt x="10782" y="13375"/>
                  </a:moveTo>
                  <a:lnTo>
                    <a:pt x="12568" y="14979"/>
                  </a:lnTo>
                  <a:lnTo>
                    <a:pt x="8996" y="14979"/>
                  </a:lnTo>
                  <a:lnTo>
                    <a:pt x="10782" y="13375"/>
                  </a:lnTo>
                  <a:close/>
                  <a:moveTo>
                    <a:pt x="9003" y="15275"/>
                  </a:moveTo>
                  <a:lnTo>
                    <a:pt x="12561" y="15275"/>
                  </a:lnTo>
                  <a:lnTo>
                    <a:pt x="10782" y="16237"/>
                  </a:lnTo>
                  <a:lnTo>
                    <a:pt x="9003" y="15275"/>
                  </a:lnTo>
                  <a:close/>
                  <a:moveTo>
                    <a:pt x="8613" y="15439"/>
                  </a:moveTo>
                  <a:lnTo>
                    <a:pt x="10436" y="16426"/>
                  </a:lnTo>
                  <a:lnTo>
                    <a:pt x="7703" y="17904"/>
                  </a:lnTo>
                  <a:lnTo>
                    <a:pt x="8613" y="15439"/>
                  </a:lnTo>
                  <a:close/>
                  <a:moveTo>
                    <a:pt x="12948" y="15439"/>
                  </a:moveTo>
                  <a:lnTo>
                    <a:pt x="13860" y="17904"/>
                  </a:lnTo>
                  <a:lnTo>
                    <a:pt x="11128" y="16426"/>
                  </a:lnTo>
                  <a:lnTo>
                    <a:pt x="12948" y="15439"/>
                  </a:lnTo>
                  <a:close/>
                  <a:moveTo>
                    <a:pt x="10782" y="16612"/>
                  </a:moveTo>
                  <a:lnTo>
                    <a:pt x="13785" y="18238"/>
                  </a:lnTo>
                  <a:lnTo>
                    <a:pt x="7778" y="18238"/>
                  </a:lnTo>
                  <a:lnTo>
                    <a:pt x="10782" y="16612"/>
                  </a:lnTo>
                  <a:close/>
                  <a:moveTo>
                    <a:pt x="7643" y="18534"/>
                  </a:moveTo>
                  <a:lnTo>
                    <a:pt x="13921" y="18534"/>
                  </a:lnTo>
                  <a:lnTo>
                    <a:pt x="10782" y="19661"/>
                  </a:lnTo>
                  <a:lnTo>
                    <a:pt x="7643" y="18534"/>
                  </a:lnTo>
                  <a:close/>
                  <a:moveTo>
                    <a:pt x="7382" y="18773"/>
                  </a:moveTo>
                  <a:lnTo>
                    <a:pt x="10320" y="19828"/>
                  </a:lnTo>
                  <a:lnTo>
                    <a:pt x="6484" y="21207"/>
                  </a:lnTo>
                  <a:lnTo>
                    <a:pt x="7382" y="18773"/>
                  </a:lnTo>
                  <a:close/>
                  <a:moveTo>
                    <a:pt x="14180" y="18773"/>
                  </a:moveTo>
                  <a:lnTo>
                    <a:pt x="15080" y="21207"/>
                  </a:lnTo>
                  <a:lnTo>
                    <a:pt x="11244" y="19828"/>
                  </a:lnTo>
                  <a:lnTo>
                    <a:pt x="14180" y="18773"/>
                  </a:lnTo>
                  <a:close/>
                </a:path>
              </a:pathLst>
            </a:custGeom>
            <a:solidFill>
              <a:srgbClr val="000000"/>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224" name="Rounded Rectangle"/>
            <p:cNvSpPr/>
            <p:nvPr/>
          </p:nvSpPr>
          <p:spPr>
            <a:xfrm>
              <a:off x="9390" y="1484752"/>
              <a:ext cx="1849998" cy="841766"/>
            </a:xfrm>
            <a:prstGeom prst="roundRect">
              <a:avLst>
                <a:gd name="adj" fmla="val 15179"/>
              </a:avLst>
            </a:prstGeom>
            <a:solidFill>
              <a:srgbClr val="BDCADA"/>
            </a:solidFill>
            <a:ln w="25400" cap="flat">
              <a:solidFill>
                <a:srgbClr val="000000"/>
              </a:solidFill>
              <a:prstDash val="solid"/>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225" name="Circle"/>
            <p:cNvSpPr/>
            <p:nvPr/>
          </p:nvSpPr>
          <p:spPr>
            <a:xfrm>
              <a:off x="1246200" y="1556295"/>
              <a:ext cx="510010" cy="510011"/>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226" name="Circle"/>
            <p:cNvSpPr/>
            <p:nvPr/>
          </p:nvSpPr>
          <p:spPr>
            <a:xfrm>
              <a:off x="1523145" y="1604173"/>
              <a:ext cx="151269" cy="155350"/>
            </a:xfrm>
            <a:prstGeom prst="ellipse">
              <a:avLst/>
            </a:prstGeom>
            <a:solidFill>
              <a:srgbClr val="FFFFFF"/>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227" name="7.100 MHz"/>
            <p:cNvSpPr txBox="1"/>
            <p:nvPr/>
          </p:nvSpPr>
          <p:spPr>
            <a:xfrm>
              <a:off x="0" y="1651021"/>
              <a:ext cx="1234602" cy="320560"/>
            </a:xfrm>
            <a:prstGeom prst="rect">
              <a:avLst/>
            </a:prstGeom>
            <a:noFill/>
            <a:ln w="9525"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2438338">
                <a:defRPr b="0" sz="1700">
                  <a:solidFill>
                    <a:srgbClr val="FFFFFF"/>
                  </a:solidFill>
                </a:defRPr>
              </a:lvl1pPr>
            </a:lstStyle>
            <a:p>
              <a:pPr/>
              <a:r>
                <a:t>7.100 MHz</a:t>
              </a:r>
            </a:p>
          </p:txBody>
        </p:sp>
      </p:grpSp>
      <p:grpSp>
        <p:nvGrpSpPr>
          <p:cNvPr id="234" name="Group"/>
          <p:cNvGrpSpPr/>
          <p:nvPr/>
        </p:nvGrpSpPr>
        <p:grpSpPr>
          <a:xfrm>
            <a:off x="20051551" y="2693779"/>
            <a:ext cx="1859388" cy="2326518"/>
            <a:chOff x="0" y="0"/>
            <a:chExt cx="1859387" cy="2326517"/>
          </a:xfrm>
        </p:grpSpPr>
        <p:sp>
          <p:nvSpPr>
            <p:cNvPr id="229" name="Radio Tower"/>
            <p:cNvSpPr/>
            <p:nvPr/>
          </p:nvSpPr>
          <p:spPr>
            <a:xfrm>
              <a:off x="312983" y="0"/>
              <a:ext cx="1242812" cy="17903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9" y="0"/>
                  </a:moveTo>
                  <a:cubicBezTo>
                    <a:pt x="4844" y="0"/>
                    <a:pt x="0" y="3364"/>
                    <a:pt x="0" y="7498"/>
                  </a:cubicBezTo>
                  <a:cubicBezTo>
                    <a:pt x="0" y="10532"/>
                    <a:pt x="2679" y="13248"/>
                    <a:pt x="6711" y="14418"/>
                  </a:cubicBezTo>
                  <a:lnTo>
                    <a:pt x="6905" y="13852"/>
                  </a:lnTo>
                  <a:cubicBezTo>
                    <a:pt x="3202" y="12777"/>
                    <a:pt x="881" y="10284"/>
                    <a:pt x="881" y="7498"/>
                  </a:cubicBezTo>
                  <a:cubicBezTo>
                    <a:pt x="881" y="3702"/>
                    <a:pt x="5330" y="613"/>
                    <a:pt x="10799" y="613"/>
                  </a:cubicBezTo>
                  <a:cubicBezTo>
                    <a:pt x="16267" y="613"/>
                    <a:pt x="20717" y="3702"/>
                    <a:pt x="20717" y="7498"/>
                  </a:cubicBezTo>
                  <a:cubicBezTo>
                    <a:pt x="20717" y="10294"/>
                    <a:pt x="18385" y="12790"/>
                    <a:pt x="14664" y="13860"/>
                  </a:cubicBezTo>
                  <a:lnTo>
                    <a:pt x="14855" y="14426"/>
                  </a:lnTo>
                  <a:cubicBezTo>
                    <a:pt x="18907" y="13261"/>
                    <a:pt x="21600" y="10542"/>
                    <a:pt x="21600" y="7498"/>
                  </a:cubicBezTo>
                  <a:cubicBezTo>
                    <a:pt x="21600" y="3364"/>
                    <a:pt x="16754" y="0"/>
                    <a:pt x="10799" y="0"/>
                  </a:cubicBezTo>
                  <a:close/>
                  <a:moveTo>
                    <a:pt x="10782" y="2273"/>
                  </a:moveTo>
                  <a:cubicBezTo>
                    <a:pt x="6615" y="2273"/>
                    <a:pt x="3224" y="4625"/>
                    <a:pt x="3224" y="7518"/>
                  </a:cubicBezTo>
                  <a:cubicBezTo>
                    <a:pt x="3224" y="9596"/>
                    <a:pt x="4974" y="11397"/>
                    <a:pt x="7505" y="12246"/>
                  </a:cubicBezTo>
                  <a:lnTo>
                    <a:pt x="7730" y="11636"/>
                  </a:lnTo>
                  <a:cubicBezTo>
                    <a:pt x="5583" y="10866"/>
                    <a:pt x="4112" y="9308"/>
                    <a:pt x="4112" y="7518"/>
                  </a:cubicBezTo>
                  <a:cubicBezTo>
                    <a:pt x="4112" y="4965"/>
                    <a:pt x="7104" y="2890"/>
                    <a:pt x="10782" y="2890"/>
                  </a:cubicBezTo>
                  <a:cubicBezTo>
                    <a:pt x="14459" y="2890"/>
                    <a:pt x="17452" y="4965"/>
                    <a:pt x="17452" y="7518"/>
                  </a:cubicBezTo>
                  <a:cubicBezTo>
                    <a:pt x="17452" y="9308"/>
                    <a:pt x="15979" y="10866"/>
                    <a:pt x="13831" y="11636"/>
                  </a:cubicBezTo>
                  <a:lnTo>
                    <a:pt x="14059" y="12246"/>
                  </a:lnTo>
                  <a:cubicBezTo>
                    <a:pt x="16590" y="11397"/>
                    <a:pt x="18340" y="9596"/>
                    <a:pt x="18340" y="7518"/>
                  </a:cubicBezTo>
                  <a:cubicBezTo>
                    <a:pt x="18340" y="4625"/>
                    <a:pt x="14949" y="2273"/>
                    <a:pt x="10782" y="2273"/>
                  </a:cubicBezTo>
                  <a:close/>
                  <a:moveTo>
                    <a:pt x="10782" y="4513"/>
                  </a:moveTo>
                  <a:cubicBezTo>
                    <a:pt x="8395" y="4513"/>
                    <a:pt x="6452" y="5861"/>
                    <a:pt x="6452" y="7518"/>
                  </a:cubicBezTo>
                  <a:cubicBezTo>
                    <a:pt x="6452" y="8546"/>
                    <a:pt x="7201" y="9456"/>
                    <a:pt x="8337" y="9998"/>
                  </a:cubicBezTo>
                  <a:lnTo>
                    <a:pt x="8575" y="9351"/>
                  </a:lnTo>
                  <a:cubicBezTo>
                    <a:pt x="7820" y="8912"/>
                    <a:pt x="7340" y="8253"/>
                    <a:pt x="7340" y="7518"/>
                  </a:cubicBezTo>
                  <a:cubicBezTo>
                    <a:pt x="7340" y="6201"/>
                    <a:pt x="8884" y="5129"/>
                    <a:pt x="10782" y="5129"/>
                  </a:cubicBezTo>
                  <a:cubicBezTo>
                    <a:pt x="12680" y="5129"/>
                    <a:pt x="14223" y="6201"/>
                    <a:pt x="14223" y="7518"/>
                  </a:cubicBezTo>
                  <a:cubicBezTo>
                    <a:pt x="14223" y="8253"/>
                    <a:pt x="13743" y="8912"/>
                    <a:pt x="12989" y="9351"/>
                  </a:cubicBezTo>
                  <a:lnTo>
                    <a:pt x="13226" y="9996"/>
                  </a:lnTo>
                  <a:cubicBezTo>
                    <a:pt x="14363" y="9454"/>
                    <a:pt x="15112" y="8546"/>
                    <a:pt x="15112" y="7518"/>
                  </a:cubicBezTo>
                  <a:cubicBezTo>
                    <a:pt x="15112" y="5861"/>
                    <a:pt x="13169" y="4513"/>
                    <a:pt x="10782" y="4513"/>
                  </a:cubicBezTo>
                  <a:close/>
                  <a:moveTo>
                    <a:pt x="10782" y="6734"/>
                  </a:moveTo>
                  <a:cubicBezTo>
                    <a:pt x="10157" y="6734"/>
                    <a:pt x="9652" y="7085"/>
                    <a:pt x="9652" y="7518"/>
                  </a:cubicBezTo>
                  <a:cubicBezTo>
                    <a:pt x="9652" y="7780"/>
                    <a:pt x="9837" y="8012"/>
                    <a:pt x="10121" y="8155"/>
                  </a:cubicBezTo>
                  <a:lnTo>
                    <a:pt x="5153" y="21600"/>
                  </a:lnTo>
                  <a:lnTo>
                    <a:pt x="6317" y="21600"/>
                  </a:lnTo>
                  <a:lnTo>
                    <a:pt x="10782" y="19994"/>
                  </a:lnTo>
                  <a:lnTo>
                    <a:pt x="15247" y="21600"/>
                  </a:lnTo>
                  <a:lnTo>
                    <a:pt x="16411" y="21600"/>
                  </a:lnTo>
                  <a:lnTo>
                    <a:pt x="11443" y="8155"/>
                  </a:lnTo>
                  <a:cubicBezTo>
                    <a:pt x="11727" y="8012"/>
                    <a:pt x="11912" y="7780"/>
                    <a:pt x="11912" y="7518"/>
                  </a:cubicBezTo>
                  <a:cubicBezTo>
                    <a:pt x="11912" y="7085"/>
                    <a:pt x="11406" y="6734"/>
                    <a:pt x="10782" y="6734"/>
                  </a:cubicBezTo>
                  <a:close/>
                  <a:moveTo>
                    <a:pt x="10782" y="9574"/>
                  </a:moveTo>
                  <a:lnTo>
                    <a:pt x="11648" y="11920"/>
                  </a:lnTo>
                  <a:lnTo>
                    <a:pt x="9915" y="11920"/>
                  </a:lnTo>
                  <a:lnTo>
                    <a:pt x="10782" y="9574"/>
                  </a:lnTo>
                  <a:close/>
                  <a:moveTo>
                    <a:pt x="10029" y="12215"/>
                  </a:moveTo>
                  <a:lnTo>
                    <a:pt x="11532" y="12215"/>
                  </a:lnTo>
                  <a:lnTo>
                    <a:pt x="10782" y="12891"/>
                  </a:lnTo>
                  <a:lnTo>
                    <a:pt x="10029" y="12215"/>
                  </a:lnTo>
                  <a:close/>
                  <a:moveTo>
                    <a:pt x="9729" y="12427"/>
                  </a:moveTo>
                  <a:lnTo>
                    <a:pt x="10513" y="13133"/>
                  </a:lnTo>
                  <a:lnTo>
                    <a:pt x="8947" y="14541"/>
                  </a:lnTo>
                  <a:lnTo>
                    <a:pt x="9729" y="12427"/>
                  </a:lnTo>
                  <a:close/>
                  <a:moveTo>
                    <a:pt x="11835" y="12427"/>
                  </a:moveTo>
                  <a:lnTo>
                    <a:pt x="12616" y="14541"/>
                  </a:lnTo>
                  <a:lnTo>
                    <a:pt x="11050" y="13133"/>
                  </a:lnTo>
                  <a:lnTo>
                    <a:pt x="11835" y="12427"/>
                  </a:lnTo>
                  <a:close/>
                  <a:moveTo>
                    <a:pt x="10782" y="13375"/>
                  </a:moveTo>
                  <a:lnTo>
                    <a:pt x="12568" y="14979"/>
                  </a:lnTo>
                  <a:lnTo>
                    <a:pt x="8996" y="14979"/>
                  </a:lnTo>
                  <a:lnTo>
                    <a:pt x="10782" y="13375"/>
                  </a:lnTo>
                  <a:close/>
                  <a:moveTo>
                    <a:pt x="9003" y="15275"/>
                  </a:moveTo>
                  <a:lnTo>
                    <a:pt x="12561" y="15275"/>
                  </a:lnTo>
                  <a:lnTo>
                    <a:pt x="10782" y="16237"/>
                  </a:lnTo>
                  <a:lnTo>
                    <a:pt x="9003" y="15275"/>
                  </a:lnTo>
                  <a:close/>
                  <a:moveTo>
                    <a:pt x="8613" y="15439"/>
                  </a:moveTo>
                  <a:lnTo>
                    <a:pt x="10436" y="16426"/>
                  </a:lnTo>
                  <a:lnTo>
                    <a:pt x="7703" y="17904"/>
                  </a:lnTo>
                  <a:lnTo>
                    <a:pt x="8613" y="15439"/>
                  </a:lnTo>
                  <a:close/>
                  <a:moveTo>
                    <a:pt x="12948" y="15439"/>
                  </a:moveTo>
                  <a:lnTo>
                    <a:pt x="13860" y="17904"/>
                  </a:lnTo>
                  <a:lnTo>
                    <a:pt x="11128" y="16426"/>
                  </a:lnTo>
                  <a:lnTo>
                    <a:pt x="12948" y="15439"/>
                  </a:lnTo>
                  <a:close/>
                  <a:moveTo>
                    <a:pt x="10782" y="16612"/>
                  </a:moveTo>
                  <a:lnTo>
                    <a:pt x="13785" y="18238"/>
                  </a:lnTo>
                  <a:lnTo>
                    <a:pt x="7778" y="18238"/>
                  </a:lnTo>
                  <a:lnTo>
                    <a:pt x="10782" y="16612"/>
                  </a:lnTo>
                  <a:close/>
                  <a:moveTo>
                    <a:pt x="7643" y="18534"/>
                  </a:moveTo>
                  <a:lnTo>
                    <a:pt x="13921" y="18534"/>
                  </a:lnTo>
                  <a:lnTo>
                    <a:pt x="10782" y="19661"/>
                  </a:lnTo>
                  <a:lnTo>
                    <a:pt x="7643" y="18534"/>
                  </a:lnTo>
                  <a:close/>
                  <a:moveTo>
                    <a:pt x="7382" y="18773"/>
                  </a:moveTo>
                  <a:lnTo>
                    <a:pt x="10320" y="19828"/>
                  </a:lnTo>
                  <a:lnTo>
                    <a:pt x="6484" y="21207"/>
                  </a:lnTo>
                  <a:lnTo>
                    <a:pt x="7382" y="18773"/>
                  </a:lnTo>
                  <a:close/>
                  <a:moveTo>
                    <a:pt x="14180" y="18773"/>
                  </a:moveTo>
                  <a:lnTo>
                    <a:pt x="15080" y="21207"/>
                  </a:lnTo>
                  <a:lnTo>
                    <a:pt x="11244" y="19828"/>
                  </a:lnTo>
                  <a:lnTo>
                    <a:pt x="14180" y="18773"/>
                  </a:lnTo>
                  <a:close/>
                </a:path>
              </a:pathLst>
            </a:custGeom>
            <a:solidFill>
              <a:srgbClr val="000000"/>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230" name="Rounded Rectangle"/>
            <p:cNvSpPr/>
            <p:nvPr/>
          </p:nvSpPr>
          <p:spPr>
            <a:xfrm>
              <a:off x="9390" y="1484752"/>
              <a:ext cx="1849998" cy="841766"/>
            </a:xfrm>
            <a:prstGeom prst="roundRect">
              <a:avLst>
                <a:gd name="adj" fmla="val 15179"/>
              </a:avLst>
            </a:prstGeom>
            <a:solidFill>
              <a:srgbClr val="BDCADA"/>
            </a:solidFill>
            <a:ln w="25400" cap="flat">
              <a:solidFill>
                <a:srgbClr val="000000"/>
              </a:solidFill>
              <a:prstDash val="solid"/>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231" name="Circle"/>
            <p:cNvSpPr/>
            <p:nvPr/>
          </p:nvSpPr>
          <p:spPr>
            <a:xfrm>
              <a:off x="1246200" y="1556295"/>
              <a:ext cx="510010" cy="510011"/>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232" name="Circle"/>
            <p:cNvSpPr/>
            <p:nvPr/>
          </p:nvSpPr>
          <p:spPr>
            <a:xfrm>
              <a:off x="1523145" y="1604173"/>
              <a:ext cx="151269" cy="155350"/>
            </a:xfrm>
            <a:prstGeom prst="ellipse">
              <a:avLst/>
            </a:prstGeom>
            <a:solidFill>
              <a:srgbClr val="FFFFFF"/>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233" name="7.100 MHz"/>
            <p:cNvSpPr txBox="1"/>
            <p:nvPr/>
          </p:nvSpPr>
          <p:spPr>
            <a:xfrm>
              <a:off x="0" y="1651021"/>
              <a:ext cx="1234602" cy="320560"/>
            </a:xfrm>
            <a:prstGeom prst="rect">
              <a:avLst/>
            </a:prstGeom>
            <a:noFill/>
            <a:ln w="9525"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2438338">
                <a:defRPr b="0" sz="1700">
                  <a:solidFill>
                    <a:srgbClr val="FFFFFF"/>
                  </a:solidFill>
                </a:defRPr>
              </a:lvl1pPr>
            </a:lstStyle>
            <a:p>
              <a:pPr/>
              <a:r>
                <a:t>7.100 MHz</a:t>
              </a:r>
            </a:p>
          </p:txBody>
        </p:sp>
      </p:grpSp>
      <p:sp>
        <p:nvSpPr>
          <p:cNvPr id="235" name="Ham PC"/>
          <p:cNvSpPr txBox="1"/>
          <p:nvPr/>
        </p:nvSpPr>
        <p:spPr>
          <a:xfrm>
            <a:off x="5592702" y="9366439"/>
            <a:ext cx="1642365" cy="5728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2438338">
              <a:defRPr b="0" sz="3200">
                <a:solidFill>
                  <a:srgbClr val="5E5E5E"/>
                </a:solidFill>
              </a:defRPr>
            </a:lvl1pPr>
          </a:lstStyle>
          <a:p>
            <a:pPr/>
            <a:r>
              <a:t>Ham PC</a:t>
            </a:r>
          </a:p>
        </p:txBody>
      </p:sp>
      <p:sp>
        <p:nvSpPr>
          <p:cNvPr id="236" name="Line"/>
          <p:cNvSpPr/>
          <p:nvPr/>
        </p:nvSpPr>
        <p:spPr>
          <a:xfrm flipV="1">
            <a:off x="18373512" y="5010104"/>
            <a:ext cx="1" cy="2192722"/>
          </a:xfrm>
          <a:prstGeom prst="line">
            <a:avLst/>
          </a:prstGeom>
          <a:ln w="25400">
            <a:solidFill>
              <a:srgbClr val="000000"/>
            </a:solidFill>
            <a:miter lim="400000"/>
          </a:ln>
        </p:spPr>
        <p:txBody>
          <a:bodyPr lIns="50800" tIns="50800" rIns="50800" bIns="50800" anchor="ctr"/>
          <a:lstStyle/>
          <a:p>
            <a:pPr defTabSz="2438338">
              <a:defRPr b="0" sz="2400">
                <a:solidFill>
                  <a:srgbClr val="5E5E5E"/>
                </a:solidFill>
              </a:defRPr>
            </a:pPr>
          </a:p>
        </p:txBody>
      </p:sp>
      <p:sp>
        <p:nvSpPr>
          <p:cNvPr id="237" name="Line"/>
          <p:cNvSpPr/>
          <p:nvPr/>
        </p:nvSpPr>
        <p:spPr>
          <a:xfrm flipV="1">
            <a:off x="20981245" y="5010104"/>
            <a:ext cx="1" cy="2192722"/>
          </a:xfrm>
          <a:prstGeom prst="line">
            <a:avLst/>
          </a:prstGeom>
          <a:ln w="25400">
            <a:solidFill>
              <a:srgbClr val="000000"/>
            </a:solidFill>
            <a:miter lim="400000"/>
          </a:ln>
        </p:spPr>
        <p:txBody>
          <a:bodyPr lIns="50800" tIns="50800" rIns="50800" bIns="50800" anchor="ctr"/>
          <a:lstStyle/>
          <a:p>
            <a:pPr defTabSz="2438338">
              <a:defRPr b="0" sz="2400">
                <a:solidFill>
                  <a:srgbClr val="5E5E5E"/>
                </a:solidFill>
              </a:defRPr>
            </a:pPr>
          </a:p>
        </p:txBody>
      </p:sp>
      <p:sp>
        <p:nvSpPr>
          <p:cNvPr id="238" name="Line"/>
          <p:cNvSpPr/>
          <p:nvPr/>
        </p:nvSpPr>
        <p:spPr>
          <a:xfrm flipV="1">
            <a:off x="18373511" y="9070781"/>
            <a:ext cx="1" cy="1164137"/>
          </a:xfrm>
          <a:prstGeom prst="line">
            <a:avLst/>
          </a:prstGeom>
          <a:ln w="25400">
            <a:solidFill>
              <a:srgbClr val="000000"/>
            </a:solidFill>
            <a:miter lim="400000"/>
          </a:ln>
        </p:spPr>
        <p:txBody>
          <a:bodyPr lIns="50800" tIns="50800" rIns="50800" bIns="50800" anchor="ctr"/>
          <a:lstStyle/>
          <a:p>
            <a:pPr defTabSz="2438338">
              <a:defRPr b="0" sz="2400">
                <a:solidFill>
                  <a:srgbClr val="5E5E5E"/>
                </a:solidFill>
              </a:defRPr>
            </a:pPr>
          </a:p>
        </p:txBody>
      </p:sp>
      <p:sp>
        <p:nvSpPr>
          <p:cNvPr id="239" name="Winlink Servers"/>
          <p:cNvSpPr txBox="1"/>
          <p:nvPr/>
        </p:nvSpPr>
        <p:spPr>
          <a:xfrm>
            <a:off x="16174583" y="7838034"/>
            <a:ext cx="4499459" cy="598222"/>
          </a:xfrm>
          <a:prstGeom prst="rect">
            <a:avLst/>
          </a:prstGeom>
          <a:solidFill>
            <a:srgbClr val="FFFFFF"/>
          </a:solidFill>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3200">
                <a:solidFill>
                  <a:srgbClr val="5E5E5E"/>
                </a:solidFill>
              </a:defRPr>
            </a:lvl1pPr>
          </a:lstStyle>
          <a:p>
            <a:pPr/>
            <a:r>
              <a:t>Winlink Servers</a:t>
            </a:r>
          </a:p>
        </p:txBody>
      </p:sp>
      <p:sp>
        <p:nvSpPr>
          <p:cNvPr id="240" name="Internet"/>
          <p:cNvSpPr txBox="1"/>
          <p:nvPr/>
        </p:nvSpPr>
        <p:spPr>
          <a:xfrm>
            <a:off x="17670999" y="11253995"/>
            <a:ext cx="1506627" cy="5728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2438338">
              <a:defRPr b="0" sz="3200">
                <a:solidFill>
                  <a:srgbClr val="5E5E5E"/>
                </a:solidFill>
              </a:defRPr>
            </a:lvl1pPr>
          </a:lstStyle>
          <a:p>
            <a:pPr/>
            <a:r>
              <a:t>Internet</a:t>
            </a:r>
          </a:p>
        </p:txBody>
      </p:sp>
      <p:sp>
        <p:nvSpPr>
          <p:cNvPr id="246" name="Connection Line"/>
          <p:cNvSpPr/>
          <p:nvPr/>
        </p:nvSpPr>
        <p:spPr>
          <a:xfrm>
            <a:off x="2838648" y="6690584"/>
            <a:ext cx="2028760" cy="1479772"/>
          </a:xfrm>
          <a:custGeom>
            <a:avLst/>
            <a:gdLst/>
            <a:ahLst/>
            <a:cxnLst>
              <a:cxn ang="0">
                <a:pos x="wd2" y="hd2"/>
              </a:cxn>
              <a:cxn ang="5400000">
                <a:pos x="wd2" y="hd2"/>
              </a:cxn>
              <a:cxn ang="10800000">
                <a:pos x="wd2" y="hd2"/>
              </a:cxn>
              <a:cxn ang="16200000">
                <a:pos x="wd2" y="hd2"/>
              </a:cxn>
            </a:cxnLst>
            <a:rect l="0" t="0" r="r" b="b"/>
            <a:pathLst>
              <a:path w="21600" h="20245" fill="norm" stroke="1" extrusionOk="0">
                <a:moveTo>
                  <a:pt x="21600" y="20018"/>
                </a:moveTo>
                <a:cubicBezTo>
                  <a:pt x="12029" y="21600"/>
                  <a:pt x="4829" y="14927"/>
                  <a:pt x="0" y="0"/>
                </a:cubicBezTo>
              </a:path>
            </a:pathLst>
          </a:custGeom>
          <a:ln w="63500">
            <a:solidFill>
              <a:schemeClr val="accent5">
                <a:hueOff val="-82419"/>
                <a:satOff val="-9513"/>
                <a:lumOff val="-16343"/>
              </a:schemeClr>
            </a:solidFill>
            <a:miter lim="400000"/>
            <a:tailEnd type="triangle"/>
          </a:ln>
        </p:spPr>
        <p:txBody>
          <a:bodyPr/>
          <a:lstStyle/>
          <a:p>
            <a:pPr/>
          </a:p>
        </p:txBody>
      </p:sp>
      <p:sp>
        <p:nvSpPr>
          <p:cNvPr id="247" name="Connection Line"/>
          <p:cNvSpPr/>
          <p:nvPr/>
        </p:nvSpPr>
        <p:spPr>
          <a:xfrm>
            <a:off x="3470511" y="5719286"/>
            <a:ext cx="2160126" cy="1188567"/>
          </a:xfrm>
          <a:custGeom>
            <a:avLst/>
            <a:gdLst/>
            <a:ahLst/>
            <a:cxnLst>
              <a:cxn ang="0">
                <a:pos x="wd2" y="hd2"/>
              </a:cxn>
              <a:cxn ang="5400000">
                <a:pos x="wd2" y="hd2"/>
              </a:cxn>
              <a:cxn ang="10800000">
                <a:pos x="wd2" y="hd2"/>
              </a:cxn>
              <a:cxn ang="16200000">
                <a:pos x="wd2" y="hd2"/>
              </a:cxn>
            </a:cxnLst>
            <a:rect l="0" t="0" r="r" b="b"/>
            <a:pathLst>
              <a:path w="21600" h="18682" fill="norm" stroke="1" extrusionOk="0">
                <a:moveTo>
                  <a:pt x="0" y="1372"/>
                </a:moveTo>
                <a:cubicBezTo>
                  <a:pt x="10463" y="-2918"/>
                  <a:pt x="17663" y="2852"/>
                  <a:pt x="21600" y="18682"/>
                </a:cubicBezTo>
              </a:path>
            </a:pathLst>
          </a:custGeom>
          <a:ln w="63500">
            <a:solidFill>
              <a:schemeClr val="accent5">
                <a:hueOff val="-82419"/>
                <a:satOff val="-9513"/>
                <a:lumOff val="-16343"/>
              </a:schemeClr>
            </a:solidFill>
            <a:miter lim="400000"/>
            <a:tailEnd type="triangle"/>
          </a:ln>
        </p:spPr>
        <p:txBody>
          <a:bodyPr/>
          <a:lstStyle/>
          <a:p>
            <a:pPr/>
          </a:p>
        </p:txBody>
      </p:sp>
      <p:sp>
        <p:nvSpPr>
          <p:cNvPr id="243" name="1. Create emails offline"/>
          <p:cNvSpPr txBox="1"/>
          <p:nvPr>
            <p:ph type="title" idx="4294967295"/>
          </p:nvPr>
        </p:nvSpPr>
        <p:spPr>
          <a:prstGeom prst="rect">
            <a:avLst/>
          </a:prstGeom>
        </p:spPr>
        <p:txBody>
          <a:bodyPr/>
          <a:lstStyle/>
          <a:p>
            <a:pPr/>
            <a:r>
              <a:t>1. Create emails offline</a:t>
            </a:r>
          </a:p>
        </p:txBody>
      </p:sp>
      <p:sp>
        <p:nvSpPr>
          <p:cNvPr id="244" name="Help!"/>
          <p:cNvSpPr txBox="1"/>
          <p:nvPr/>
        </p:nvSpPr>
        <p:spPr>
          <a:xfrm>
            <a:off x="5606316" y="7412941"/>
            <a:ext cx="1615136" cy="82051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vl1pPr>
          </a:lstStyle>
          <a:p>
            <a:pPr/>
            <a:r>
              <a:t>Help!</a:t>
            </a:r>
          </a:p>
        </p:txBody>
      </p:sp>
      <p:sp>
        <p:nvSpPr>
          <p:cNvPr id="245" name="1"/>
          <p:cNvSpPr/>
          <p:nvPr/>
        </p:nvSpPr>
        <p:spPr>
          <a:xfrm>
            <a:off x="3809430" y="6326987"/>
            <a:ext cx="1062025" cy="1062026"/>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5800">
                <a:solidFill>
                  <a:srgbClr val="FFFFFF"/>
                </a:solidFill>
                <a:latin typeface="+mn-lt"/>
                <a:ea typeface="+mn-ea"/>
                <a:cs typeface="+mn-cs"/>
                <a:sym typeface="Helvetica Neue Medium"/>
              </a:defRPr>
            </a:lvl1pPr>
          </a:lstStyle>
          <a:p>
            <a:pPr/>
            <a:r>
              <a:t>1</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Line"/>
          <p:cNvSpPr/>
          <p:nvPr/>
        </p:nvSpPr>
        <p:spPr>
          <a:xfrm flipV="1">
            <a:off x="6413883" y="5010104"/>
            <a:ext cx="1" cy="2192722"/>
          </a:xfrm>
          <a:prstGeom prst="line">
            <a:avLst/>
          </a:prstGeom>
          <a:ln w="63500">
            <a:solidFill>
              <a:schemeClr val="accent5">
                <a:hueOff val="-82419"/>
                <a:satOff val="-9513"/>
                <a:lumOff val="-16343"/>
              </a:schemeClr>
            </a:solidFill>
            <a:miter lim="400000"/>
            <a:tailEnd type="triangle"/>
          </a:ln>
        </p:spPr>
        <p:txBody>
          <a:bodyPr lIns="50800" tIns="50800" rIns="50800" bIns="50800" anchor="ctr"/>
          <a:lstStyle/>
          <a:p>
            <a:pPr defTabSz="2438338">
              <a:defRPr b="0" sz="2400">
                <a:solidFill>
                  <a:srgbClr val="5E5E5E"/>
                </a:solidFill>
              </a:defRPr>
            </a:pPr>
          </a:p>
        </p:txBody>
      </p:sp>
      <p:sp>
        <p:nvSpPr>
          <p:cNvPr id="250" name="Line"/>
          <p:cNvSpPr/>
          <p:nvPr/>
        </p:nvSpPr>
        <p:spPr>
          <a:xfrm flipH="1" flipV="1">
            <a:off x="15875713" y="9079761"/>
            <a:ext cx="1624405" cy="1624405"/>
          </a:xfrm>
          <a:prstGeom prst="line">
            <a:avLst/>
          </a:prstGeom>
          <a:ln w="25400">
            <a:solidFill>
              <a:srgbClr val="000000"/>
            </a:solidFill>
            <a:miter lim="400000"/>
          </a:ln>
        </p:spPr>
        <p:txBody>
          <a:bodyPr lIns="50800" tIns="50800" rIns="50800" bIns="50800" anchor="ctr"/>
          <a:lstStyle/>
          <a:p>
            <a:pPr defTabSz="2438338">
              <a:defRPr b="0" sz="2400">
                <a:solidFill>
                  <a:srgbClr val="5E5E5E"/>
                </a:solidFill>
              </a:defRPr>
            </a:pPr>
          </a:p>
        </p:txBody>
      </p:sp>
      <p:sp>
        <p:nvSpPr>
          <p:cNvPr id="251" name="Line"/>
          <p:cNvSpPr/>
          <p:nvPr/>
        </p:nvSpPr>
        <p:spPr>
          <a:xfrm flipV="1">
            <a:off x="15875473" y="5010104"/>
            <a:ext cx="1" cy="2192722"/>
          </a:xfrm>
          <a:prstGeom prst="line">
            <a:avLst/>
          </a:prstGeom>
          <a:ln w="25400">
            <a:solidFill>
              <a:srgbClr val="000000"/>
            </a:solidFill>
            <a:miter lim="400000"/>
          </a:ln>
        </p:spPr>
        <p:txBody>
          <a:bodyPr lIns="50800" tIns="50800" rIns="50800" bIns="50800" anchor="ctr"/>
          <a:lstStyle/>
          <a:p>
            <a:pPr defTabSz="2438338">
              <a:defRPr b="0" sz="2400">
                <a:solidFill>
                  <a:srgbClr val="5E5E5E"/>
                </a:solidFill>
              </a:defRPr>
            </a:pPr>
          </a:p>
        </p:txBody>
      </p:sp>
      <p:sp>
        <p:nvSpPr>
          <p:cNvPr id="252" name="Text Document"/>
          <p:cNvSpPr/>
          <p:nvPr/>
        </p:nvSpPr>
        <p:spPr>
          <a:xfrm>
            <a:off x="11037196" y="1915460"/>
            <a:ext cx="764958" cy="9906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 y="0"/>
                </a:moveTo>
                <a:cubicBezTo>
                  <a:pt x="96" y="0"/>
                  <a:pt x="0" y="72"/>
                  <a:pt x="0" y="162"/>
                </a:cubicBezTo>
                <a:lnTo>
                  <a:pt x="0" y="21438"/>
                </a:lnTo>
                <a:cubicBezTo>
                  <a:pt x="0" y="21528"/>
                  <a:pt x="96" y="21600"/>
                  <a:pt x="213" y="21600"/>
                </a:cubicBezTo>
                <a:lnTo>
                  <a:pt x="21387" y="21600"/>
                </a:lnTo>
                <a:cubicBezTo>
                  <a:pt x="21504" y="21600"/>
                  <a:pt x="21600" y="21528"/>
                  <a:pt x="21600" y="21438"/>
                </a:cubicBezTo>
                <a:lnTo>
                  <a:pt x="21600" y="5895"/>
                </a:lnTo>
                <a:cubicBezTo>
                  <a:pt x="21600" y="5863"/>
                  <a:pt x="21567" y="5837"/>
                  <a:pt x="21525" y="5837"/>
                </a:cubicBezTo>
                <a:lnTo>
                  <a:pt x="14257" y="5837"/>
                </a:lnTo>
                <a:cubicBezTo>
                  <a:pt x="14140" y="5837"/>
                  <a:pt x="14044" y="5765"/>
                  <a:pt x="14044" y="5674"/>
                </a:cubicBezTo>
                <a:lnTo>
                  <a:pt x="14044" y="58"/>
                </a:lnTo>
                <a:cubicBezTo>
                  <a:pt x="14044" y="26"/>
                  <a:pt x="14011" y="0"/>
                  <a:pt x="13969" y="0"/>
                </a:cubicBezTo>
                <a:lnTo>
                  <a:pt x="213" y="0"/>
                </a:lnTo>
                <a:close/>
                <a:moveTo>
                  <a:pt x="15018" y="86"/>
                </a:moveTo>
                <a:cubicBezTo>
                  <a:pt x="14992" y="94"/>
                  <a:pt x="14972" y="114"/>
                  <a:pt x="14972" y="140"/>
                </a:cubicBezTo>
                <a:lnTo>
                  <a:pt x="14972" y="4958"/>
                </a:lnTo>
                <a:cubicBezTo>
                  <a:pt x="14972" y="5048"/>
                  <a:pt x="15068" y="5120"/>
                  <a:pt x="15185" y="5120"/>
                </a:cubicBezTo>
                <a:lnTo>
                  <a:pt x="21419" y="5120"/>
                </a:lnTo>
                <a:cubicBezTo>
                  <a:pt x="21486" y="5120"/>
                  <a:pt x="21519" y="5058"/>
                  <a:pt x="21472" y="5021"/>
                </a:cubicBezTo>
                <a:lnTo>
                  <a:pt x="15100" y="99"/>
                </a:lnTo>
                <a:cubicBezTo>
                  <a:pt x="15077" y="81"/>
                  <a:pt x="15044" y="78"/>
                  <a:pt x="15018" y="86"/>
                </a:cubicBezTo>
                <a:close/>
                <a:moveTo>
                  <a:pt x="3916" y="7813"/>
                </a:moveTo>
                <a:lnTo>
                  <a:pt x="17684" y="7813"/>
                </a:lnTo>
                <a:cubicBezTo>
                  <a:pt x="17718" y="7813"/>
                  <a:pt x="17747" y="7836"/>
                  <a:pt x="17747" y="7862"/>
                </a:cubicBezTo>
                <a:lnTo>
                  <a:pt x="17747" y="8842"/>
                </a:lnTo>
                <a:cubicBezTo>
                  <a:pt x="17747" y="8868"/>
                  <a:pt x="17718" y="8890"/>
                  <a:pt x="17684" y="8890"/>
                </a:cubicBezTo>
                <a:lnTo>
                  <a:pt x="3916" y="8890"/>
                </a:lnTo>
                <a:cubicBezTo>
                  <a:pt x="3882" y="8890"/>
                  <a:pt x="3853" y="8868"/>
                  <a:pt x="3853" y="8842"/>
                </a:cubicBezTo>
                <a:lnTo>
                  <a:pt x="3853" y="7862"/>
                </a:lnTo>
                <a:cubicBezTo>
                  <a:pt x="3853" y="7836"/>
                  <a:pt x="3882" y="7813"/>
                  <a:pt x="3916" y="7813"/>
                </a:cubicBezTo>
                <a:close/>
                <a:moveTo>
                  <a:pt x="3916" y="10498"/>
                </a:moveTo>
                <a:lnTo>
                  <a:pt x="17684" y="10498"/>
                </a:lnTo>
                <a:cubicBezTo>
                  <a:pt x="17718" y="10498"/>
                  <a:pt x="17747" y="10520"/>
                  <a:pt x="17747" y="10546"/>
                </a:cubicBezTo>
                <a:lnTo>
                  <a:pt x="17747" y="11526"/>
                </a:lnTo>
                <a:cubicBezTo>
                  <a:pt x="17747" y="11552"/>
                  <a:pt x="17718" y="11573"/>
                  <a:pt x="17684" y="11573"/>
                </a:cubicBezTo>
                <a:lnTo>
                  <a:pt x="3916" y="11573"/>
                </a:lnTo>
                <a:cubicBezTo>
                  <a:pt x="3882" y="11573"/>
                  <a:pt x="3853" y="11552"/>
                  <a:pt x="3853" y="11526"/>
                </a:cubicBezTo>
                <a:lnTo>
                  <a:pt x="3853" y="10546"/>
                </a:lnTo>
                <a:cubicBezTo>
                  <a:pt x="3853" y="10520"/>
                  <a:pt x="3882" y="10498"/>
                  <a:pt x="3916" y="10498"/>
                </a:cubicBezTo>
                <a:close/>
                <a:moveTo>
                  <a:pt x="3916" y="13182"/>
                </a:moveTo>
                <a:lnTo>
                  <a:pt x="17684" y="13182"/>
                </a:lnTo>
                <a:cubicBezTo>
                  <a:pt x="17718" y="13182"/>
                  <a:pt x="17747" y="13204"/>
                  <a:pt x="17747" y="13230"/>
                </a:cubicBezTo>
                <a:lnTo>
                  <a:pt x="17747" y="14210"/>
                </a:lnTo>
                <a:cubicBezTo>
                  <a:pt x="17747" y="14237"/>
                  <a:pt x="17718" y="14257"/>
                  <a:pt x="17684" y="14257"/>
                </a:cubicBezTo>
                <a:lnTo>
                  <a:pt x="3916" y="14257"/>
                </a:lnTo>
                <a:cubicBezTo>
                  <a:pt x="3882" y="14257"/>
                  <a:pt x="3853" y="14237"/>
                  <a:pt x="3853" y="14210"/>
                </a:cubicBezTo>
                <a:lnTo>
                  <a:pt x="3853" y="13230"/>
                </a:lnTo>
                <a:cubicBezTo>
                  <a:pt x="3853" y="13204"/>
                  <a:pt x="3882" y="13182"/>
                  <a:pt x="3916" y="13182"/>
                </a:cubicBezTo>
                <a:close/>
                <a:moveTo>
                  <a:pt x="3916" y="15866"/>
                </a:moveTo>
                <a:lnTo>
                  <a:pt x="17684" y="15866"/>
                </a:lnTo>
                <a:cubicBezTo>
                  <a:pt x="17718" y="15866"/>
                  <a:pt x="17747" y="15888"/>
                  <a:pt x="17747" y="15914"/>
                </a:cubicBezTo>
                <a:lnTo>
                  <a:pt x="17747" y="16894"/>
                </a:lnTo>
                <a:cubicBezTo>
                  <a:pt x="17747" y="16921"/>
                  <a:pt x="17718" y="16941"/>
                  <a:pt x="17684" y="16941"/>
                </a:cubicBezTo>
                <a:lnTo>
                  <a:pt x="3916" y="16941"/>
                </a:lnTo>
                <a:cubicBezTo>
                  <a:pt x="3882" y="16941"/>
                  <a:pt x="3853" y="16921"/>
                  <a:pt x="3853" y="16894"/>
                </a:cubicBezTo>
                <a:lnTo>
                  <a:pt x="3853" y="15914"/>
                </a:lnTo>
                <a:cubicBezTo>
                  <a:pt x="3853" y="15888"/>
                  <a:pt x="3882" y="15866"/>
                  <a:pt x="3916" y="15866"/>
                </a:cubicBezTo>
                <a:close/>
              </a:path>
            </a:pathLst>
          </a:custGeom>
          <a:solidFill>
            <a:schemeClr val="accent5">
              <a:hueOff val="-82419"/>
              <a:satOff val="-9513"/>
              <a:lumOff val="-16343"/>
            </a:schemeClr>
          </a:solidFill>
          <a:ln w="12700">
            <a:miter lim="400000"/>
          </a:ln>
        </p:spPr>
        <p:txBody>
          <a:bodyPr lIns="50800" tIns="50800" rIns="50800" bIns="50800" anchor="ctr"/>
          <a:lstStyle/>
          <a:p>
            <a:pPr>
              <a:defRPr b="0" sz="3200">
                <a:solidFill>
                  <a:srgbClr val="FFFFFF"/>
                </a:solidFill>
                <a:latin typeface="+mn-lt"/>
                <a:ea typeface="+mn-ea"/>
                <a:cs typeface="+mn-cs"/>
                <a:sym typeface="Helvetica Neue Medium"/>
              </a:defRPr>
            </a:pPr>
          </a:p>
        </p:txBody>
      </p:sp>
      <p:sp>
        <p:nvSpPr>
          <p:cNvPr id="253" name="Computer"/>
          <p:cNvSpPr/>
          <p:nvPr/>
        </p:nvSpPr>
        <p:spPr>
          <a:xfrm>
            <a:off x="5108960" y="7043100"/>
            <a:ext cx="2711448" cy="2188091"/>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solidFill>
            <a:srgbClr val="00A1FF"/>
          </a:solidFill>
          <a:ln>
            <a:solidFill>
              <a:srgbClr val="000000"/>
            </a:solidFill>
            <a:miter lim="400000"/>
          </a:ln>
        </p:spPr>
        <p:txBody>
          <a:bodyPr lIns="50800" tIns="50800" rIns="50800" bIns="50800" anchor="ctr"/>
          <a:lstStyle/>
          <a:p>
            <a:pPr>
              <a:defRPr b="0" sz="3200">
                <a:latin typeface="+mn-lt"/>
                <a:ea typeface="+mn-ea"/>
                <a:cs typeface="+mn-cs"/>
                <a:sym typeface="Helvetica Neue Medium"/>
              </a:defRPr>
            </a:pPr>
          </a:p>
        </p:txBody>
      </p:sp>
      <p:grpSp>
        <p:nvGrpSpPr>
          <p:cNvPr id="257" name="Group"/>
          <p:cNvGrpSpPr/>
          <p:nvPr/>
        </p:nvGrpSpPr>
        <p:grpSpPr>
          <a:xfrm>
            <a:off x="15165018" y="7192633"/>
            <a:ext cx="1404724" cy="1889026"/>
            <a:chOff x="0" y="0"/>
            <a:chExt cx="1404722" cy="1889025"/>
          </a:xfrm>
        </p:grpSpPr>
        <p:sp>
          <p:nvSpPr>
            <p:cNvPr id="254" name="Rectangle"/>
            <p:cNvSpPr/>
            <p:nvPr/>
          </p:nvSpPr>
          <p:spPr>
            <a:xfrm>
              <a:off x="0" y="0"/>
              <a:ext cx="1404723" cy="1889026"/>
            </a:xfrm>
            <a:prstGeom prst="rect">
              <a:avLst/>
            </a:prstGeom>
            <a:solidFill>
              <a:srgbClr val="00A1FF"/>
            </a:solidFill>
            <a:ln w="12700" cap="flat">
              <a:noFill/>
              <a:miter lim="400000"/>
            </a:ln>
            <a:effectLst/>
          </p:spPr>
          <p:txBody>
            <a:bodyPr wrap="square" lIns="50800" tIns="50800" rIns="50800" bIns="50800" numCol="1" anchor="ctr">
              <a:noAutofit/>
            </a:bodyPr>
            <a:lstStyle/>
            <a:p>
              <a:pPr>
                <a:defRPr b="0" sz="3200">
                  <a:latin typeface="+mn-lt"/>
                  <a:ea typeface="+mn-ea"/>
                  <a:cs typeface="+mn-cs"/>
                  <a:sym typeface="Helvetica Neue Medium"/>
                </a:defRPr>
              </a:pPr>
            </a:p>
          </p:txBody>
        </p:sp>
        <p:sp>
          <p:nvSpPr>
            <p:cNvPr id="255" name="Rounded Rectangle"/>
            <p:cNvSpPr/>
            <p:nvPr/>
          </p:nvSpPr>
          <p:spPr>
            <a:xfrm>
              <a:off x="142640" y="288765"/>
              <a:ext cx="1119446" cy="292898"/>
            </a:xfrm>
            <a:prstGeom prst="roundRect">
              <a:avLst>
                <a:gd name="adj" fmla="val 50000"/>
              </a:avLst>
            </a:prstGeom>
            <a:solidFill>
              <a:schemeClr val="accent1">
                <a:lumOff val="16847"/>
              </a:schemeClr>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256" name="Rounded Rectangle"/>
            <p:cNvSpPr/>
            <p:nvPr/>
          </p:nvSpPr>
          <p:spPr>
            <a:xfrm>
              <a:off x="142640" y="798064"/>
              <a:ext cx="1119446" cy="292898"/>
            </a:xfrm>
            <a:prstGeom prst="roundRect">
              <a:avLst>
                <a:gd name="adj" fmla="val 50000"/>
              </a:avLst>
            </a:prstGeom>
            <a:solidFill>
              <a:schemeClr val="accent1">
                <a:lumOff val="16847"/>
              </a:schemeClr>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grpSp>
      <p:grpSp>
        <p:nvGrpSpPr>
          <p:cNvPr id="261" name="Group"/>
          <p:cNvGrpSpPr/>
          <p:nvPr/>
        </p:nvGrpSpPr>
        <p:grpSpPr>
          <a:xfrm>
            <a:off x="17721952" y="7192633"/>
            <a:ext cx="1404722" cy="1889024"/>
            <a:chOff x="0" y="0"/>
            <a:chExt cx="1404721" cy="1889023"/>
          </a:xfrm>
        </p:grpSpPr>
        <p:sp>
          <p:nvSpPr>
            <p:cNvPr id="258" name="Rectangle"/>
            <p:cNvSpPr/>
            <p:nvPr/>
          </p:nvSpPr>
          <p:spPr>
            <a:xfrm>
              <a:off x="0" y="0"/>
              <a:ext cx="1404722" cy="1889024"/>
            </a:xfrm>
            <a:prstGeom prst="rect">
              <a:avLst/>
            </a:prstGeom>
            <a:solidFill>
              <a:srgbClr val="00A1FF"/>
            </a:solidFill>
            <a:ln w="12700" cap="flat">
              <a:noFill/>
              <a:miter lim="400000"/>
            </a:ln>
            <a:effectLst/>
          </p:spPr>
          <p:txBody>
            <a:bodyPr wrap="square" lIns="50800" tIns="50800" rIns="50800" bIns="50800" numCol="1" anchor="ctr">
              <a:noAutofit/>
            </a:bodyPr>
            <a:lstStyle/>
            <a:p>
              <a:pPr>
                <a:defRPr b="0" sz="3200">
                  <a:latin typeface="+mn-lt"/>
                  <a:ea typeface="+mn-ea"/>
                  <a:cs typeface="+mn-cs"/>
                  <a:sym typeface="Helvetica Neue Medium"/>
                </a:defRPr>
              </a:pPr>
            </a:p>
          </p:txBody>
        </p:sp>
        <p:sp>
          <p:nvSpPr>
            <p:cNvPr id="259" name="Rounded Rectangle"/>
            <p:cNvSpPr/>
            <p:nvPr/>
          </p:nvSpPr>
          <p:spPr>
            <a:xfrm>
              <a:off x="142640" y="288764"/>
              <a:ext cx="1119444" cy="292898"/>
            </a:xfrm>
            <a:prstGeom prst="roundRect">
              <a:avLst>
                <a:gd name="adj" fmla="val 50000"/>
              </a:avLst>
            </a:prstGeom>
            <a:solidFill>
              <a:schemeClr val="accent1">
                <a:lumOff val="16847"/>
              </a:schemeClr>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260" name="Rounded Rectangle"/>
            <p:cNvSpPr/>
            <p:nvPr/>
          </p:nvSpPr>
          <p:spPr>
            <a:xfrm>
              <a:off x="142640" y="798063"/>
              <a:ext cx="1119444" cy="292898"/>
            </a:xfrm>
            <a:prstGeom prst="roundRect">
              <a:avLst>
                <a:gd name="adj" fmla="val 50000"/>
              </a:avLst>
            </a:prstGeom>
            <a:solidFill>
              <a:schemeClr val="accent1">
                <a:lumOff val="16847"/>
              </a:schemeClr>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grpSp>
      <p:grpSp>
        <p:nvGrpSpPr>
          <p:cNvPr id="265" name="Group"/>
          <p:cNvGrpSpPr/>
          <p:nvPr/>
        </p:nvGrpSpPr>
        <p:grpSpPr>
          <a:xfrm>
            <a:off x="20278884" y="7192633"/>
            <a:ext cx="1404724" cy="1889026"/>
            <a:chOff x="0" y="0"/>
            <a:chExt cx="1404722" cy="1889025"/>
          </a:xfrm>
        </p:grpSpPr>
        <p:sp>
          <p:nvSpPr>
            <p:cNvPr id="262" name="Rectangle"/>
            <p:cNvSpPr/>
            <p:nvPr/>
          </p:nvSpPr>
          <p:spPr>
            <a:xfrm>
              <a:off x="0" y="0"/>
              <a:ext cx="1404723" cy="1889026"/>
            </a:xfrm>
            <a:prstGeom prst="rect">
              <a:avLst/>
            </a:prstGeom>
            <a:solidFill>
              <a:srgbClr val="00A1FF"/>
            </a:solidFill>
            <a:ln w="12700" cap="flat">
              <a:noFill/>
              <a:miter lim="400000"/>
            </a:ln>
            <a:effectLst/>
          </p:spPr>
          <p:txBody>
            <a:bodyPr wrap="square" lIns="50800" tIns="50800" rIns="50800" bIns="50800" numCol="1" anchor="ctr">
              <a:noAutofit/>
            </a:bodyPr>
            <a:lstStyle/>
            <a:p>
              <a:pPr>
                <a:defRPr b="0" sz="3200">
                  <a:latin typeface="+mn-lt"/>
                  <a:ea typeface="+mn-ea"/>
                  <a:cs typeface="+mn-cs"/>
                  <a:sym typeface="Helvetica Neue Medium"/>
                </a:defRPr>
              </a:pPr>
            </a:p>
          </p:txBody>
        </p:sp>
        <p:sp>
          <p:nvSpPr>
            <p:cNvPr id="263" name="Rounded Rectangle"/>
            <p:cNvSpPr/>
            <p:nvPr/>
          </p:nvSpPr>
          <p:spPr>
            <a:xfrm>
              <a:off x="142640" y="288765"/>
              <a:ext cx="1119446" cy="292898"/>
            </a:xfrm>
            <a:prstGeom prst="roundRect">
              <a:avLst>
                <a:gd name="adj" fmla="val 50000"/>
              </a:avLst>
            </a:prstGeom>
            <a:solidFill>
              <a:schemeClr val="accent1">
                <a:lumOff val="16847"/>
              </a:schemeClr>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264" name="Rounded Rectangle"/>
            <p:cNvSpPr/>
            <p:nvPr/>
          </p:nvSpPr>
          <p:spPr>
            <a:xfrm>
              <a:off x="142640" y="798064"/>
              <a:ext cx="1119446" cy="292898"/>
            </a:xfrm>
            <a:prstGeom prst="roundRect">
              <a:avLst>
                <a:gd name="adj" fmla="val 50000"/>
              </a:avLst>
            </a:prstGeom>
            <a:solidFill>
              <a:schemeClr val="accent1">
                <a:lumOff val="16847"/>
              </a:schemeClr>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grpSp>
      <p:grpSp>
        <p:nvGrpSpPr>
          <p:cNvPr id="271" name="Group"/>
          <p:cNvGrpSpPr/>
          <p:nvPr/>
        </p:nvGrpSpPr>
        <p:grpSpPr>
          <a:xfrm>
            <a:off x="14937685" y="2693779"/>
            <a:ext cx="1859388" cy="2326518"/>
            <a:chOff x="0" y="0"/>
            <a:chExt cx="1859387" cy="2326517"/>
          </a:xfrm>
        </p:grpSpPr>
        <p:sp>
          <p:nvSpPr>
            <p:cNvPr id="266" name="Radio Tower"/>
            <p:cNvSpPr/>
            <p:nvPr/>
          </p:nvSpPr>
          <p:spPr>
            <a:xfrm>
              <a:off x="312983" y="0"/>
              <a:ext cx="1242812" cy="17903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9" y="0"/>
                  </a:moveTo>
                  <a:cubicBezTo>
                    <a:pt x="4844" y="0"/>
                    <a:pt x="0" y="3364"/>
                    <a:pt x="0" y="7498"/>
                  </a:cubicBezTo>
                  <a:cubicBezTo>
                    <a:pt x="0" y="10532"/>
                    <a:pt x="2679" y="13248"/>
                    <a:pt x="6711" y="14418"/>
                  </a:cubicBezTo>
                  <a:lnTo>
                    <a:pt x="6905" y="13852"/>
                  </a:lnTo>
                  <a:cubicBezTo>
                    <a:pt x="3202" y="12777"/>
                    <a:pt x="881" y="10284"/>
                    <a:pt x="881" y="7498"/>
                  </a:cubicBezTo>
                  <a:cubicBezTo>
                    <a:pt x="881" y="3702"/>
                    <a:pt x="5330" y="613"/>
                    <a:pt x="10799" y="613"/>
                  </a:cubicBezTo>
                  <a:cubicBezTo>
                    <a:pt x="16267" y="613"/>
                    <a:pt x="20717" y="3702"/>
                    <a:pt x="20717" y="7498"/>
                  </a:cubicBezTo>
                  <a:cubicBezTo>
                    <a:pt x="20717" y="10294"/>
                    <a:pt x="18385" y="12790"/>
                    <a:pt x="14664" y="13860"/>
                  </a:cubicBezTo>
                  <a:lnTo>
                    <a:pt x="14855" y="14426"/>
                  </a:lnTo>
                  <a:cubicBezTo>
                    <a:pt x="18907" y="13261"/>
                    <a:pt x="21600" y="10542"/>
                    <a:pt x="21600" y="7498"/>
                  </a:cubicBezTo>
                  <a:cubicBezTo>
                    <a:pt x="21600" y="3364"/>
                    <a:pt x="16754" y="0"/>
                    <a:pt x="10799" y="0"/>
                  </a:cubicBezTo>
                  <a:close/>
                  <a:moveTo>
                    <a:pt x="10782" y="2273"/>
                  </a:moveTo>
                  <a:cubicBezTo>
                    <a:pt x="6615" y="2273"/>
                    <a:pt x="3224" y="4625"/>
                    <a:pt x="3224" y="7518"/>
                  </a:cubicBezTo>
                  <a:cubicBezTo>
                    <a:pt x="3224" y="9596"/>
                    <a:pt x="4974" y="11397"/>
                    <a:pt x="7505" y="12246"/>
                  </a:cubicBezTo>
                  <a:lnTo>
                    <a:pt x="7730" y="11636"/>
                  </a:lnTo>
                  <a:cubicBezTo>
                    <a:pt x="5583" y="10866"/>
                    <a:pt x="4112" y="9308"/>
                    <a:pt x="4112" y="7518"/>
                  </a:cubicBezTo>
                  <a:cubicBezTo>
                    <a:pt x="4112" y="4965"/>
                    <a:pt x="7104" y="2890"/>
                    <a:pt x="10782" y="2890"/>
                  </a:cubicBezTo>
                  <a:cubicBezTo>
                    <a:pt x="14459" y="2890"/>
                    <a:pt x="17452" y="4965"/>
                    <a:pt x="17452" y="7518"/>
                  </a:cubicBezTo>
                  <a:cubicBezTo>
                    <a:pt x="17452" y="9308"/>
                    <a:pt x="15979" y="10866"/>
                    <a:pt x="13831" y="11636"/>
                  </a:cubicBezTo>
                  <a:lnTo>
                    <a:pt x="14059" y="12246"/>
                  </a:lnTo>
                  <a:cubicBezTo>
                    <a:pt x="16590" y="11397"/>
                    <a:pt x="18340" y="9596"/>
                    <a:pt x="18340" y="7518"/>
                  </a:cubicBezTo>
                  <a:cubicBezTo>
                    <a:pt x="18340" y="4625"/>
                    <a:pt x="14949" y="2273"/>
                    <a:pt x="10782" y="2273"/>
                  </a:cubicBezTo>
                  <a:close/>
                  <a:moveTo>
                    <a:pt x="10782" y="4513"/>
                  </a:moveTo>
                  <a:cubicBezTo>
                    <a:pt x="8395" y="4513"/>
                    <a:pt x="6452" y="5861"/>
                    <a:pt x="6452" y="7518"/>
                  </a:cubicBezTo>
                  <a:cubicBezTo>
                    <a:pt x="6452" y="8546"/>
                    <a:pt x="7201" y="9456"/>
                    <a:pt x="8337" y="9998"/>
                  </a:cubicBezTo>
                  <a:lnTo>
                    <a:pt x="8575" y="9351"/>
                  </a:lnTo>
                  <a:cubicBezTo>
                    <a:pt x="7820" y="8912"/>
                    <a:pt x="7340" y="8253"/>
                    <a:pt x="7340" y="7518"/>
                  </a:cubicBezTo>
                  <a:cubicBezTo>
                    <a:pt x="7340" y="6201"/>
                    <a:pt x="8884" y="5129"/>
                    <a:pt x="10782" y="5129"/>
                  </a:cubicBezTo>
                  <a:cubicBezTo>
                    <a:pt x="12680" y="5129"/>
                    <a:pt x="14223" y="6201"/>
                    <a:pt x="14223" y="7518"/>
                  </a:cubicBezTo>
                  <a:cubicBezTo>
                    <a:pt x="14223" y="8253"/>
                    <a:pt x="13743" y="8912"/>
                    <a:pt x="12989" y="9351"/>
                  </a:cubicBezTo>
                  <a:lnTo>
                    <a:pt x="13226" y="9996"/>
                  </a:lnTo>
                  <a:cubicBezTo>
                    <a:pt x="14363" y="9454"/>
                    <a:pt x="15112" y="8546"/>
                    <a:pt x="15112" y="7518"/>
                  </a:cubicBezTo>
                  <a:cubicBezTo>
                    <a:pt x="15112" y="5861"/>
                    <a:pt x="13169" y="4513"/>
                    <a:pt x="10782" y="4513"/>
                  </a:cubicBezTo>
                  <a:close/>
                  <a:moveTo>
                    <a:pt x="10782" y="6734"/>
                  </a:moveTo>
                  <a:cubicBezTo>
                    <a:pt x="10157" y="6734"/>
                    <a:pt x="9652" y="7085"/>
                    <a:pt x="9652" y="7518"/>
                  </a:cubicBezTo>
                  <a:cubicBezTo>
                    <a:pt x="9652" y="7780"/>
                    <a:pt x="9837" y="8012"/>
                    <a:pt x="10121" y="8155"/>
                  </a:cubicBezTo>
                  <a:lnTo>
                    <a:pt x="5153" y="21600"/>
                  </a:lnTo>
                  <a:lnTo>
                    <a:pt x="6317" y="21600"/>
                  </a:lnTo>
                  <a:lnTo>
                    <a:pt x="10782" y="19994"/>
                  </a:lnTo>
                  <a:lnTo>
                    <a:pt x="15247" y="21600"/>
                  </a:lnTo>
                  <a:lnTo>
                    <a:pt x="16411" y="21600"/>
                  </a:lnTo>
                  <a:lnTo>
                    <a:pt x="11443" y="8155"/>
                  </a:lnTo>
                  <a:cubicBezTo>
                    <a:pt x="11727" y="8012"/>
                    <a:pt x="11912" y="7780"/>
                    <a:pt x="11912" y="7518"/>
                  </a:cubicBezTo>
                  <a:cubicBezTo>
                    <a:pt x="11912" y="7085"/>
                    <a:pt x="11406" y="6734"/>
                    <a:pt x="10782" y="6734"/>
                  </a:cubicBezTo>
                  <a:close/>
                  <a:moveTo>
                    <a:pt x="10782" y="9574"/>
                  </a:moveTo>
                  <a:lnTo>
                    <a:pt x="11648" y="11920"/>
                  </a:lnTo>
                  <a:lnTo>
                    <a:pt x="9915" y="11920"/>
                  </a:lnTo>
                  <a:lnTo>
                    <a:pt x="10782" y="9574"/>
                  </a:lnTo>
                  <a:close/>
                  <a:moveTo>
                    <a:pt x="10029" y="12215"/>
                  </a:moveTo>
                  <a:lnTo>
                    <a:pt x="11532" y="12215"/>
                  </a:lnTo>
                  <a:lnTo>
                    <a:pt x="10782" y="12891"/>
                  </a:lnTo>
                  <a:lnTo>
                    <a:pt x="10029" y="12215"/>
                  </a:lnTo>
                  <a:close/>
                  <a:moveTo>
                    <a:pt x="9729" y="12427"/>
                  </a:moveTo>
                  <a:lnTo>
                    <a:pt x="10513" y="13133"/>
                  </a:lnTo>
                  <a:lnTo>
                    <a:pt x="8947" y="14541"/>
                  </a:lnTo>
                  <a:lnTo>
                    <a:pt x="9729" y="12427"/>
                  </a:lnTo>
                  <a:close/>
                  <a:moveTo>
                    <a:pt x="11835" y="12427"/>
                  </a:moveTo>
                  <a:lnTo>
                    <a:pt x="12616" y="14541"/>
                  </a:lnTo>
                  <a:lnTo>
                    <a:pt x="11050" y="13133"/>
                  </a:lnTo>
                  <a:lnTo>
                    <a:pt x="11835" y="12427"/>
                  </a:lnTo>
                  <a:close/>
                  <a:moveTo>
                    <a:pt x="10782" y="13375"/>
                  </a:moveTo>
                  <a:lnTo>
                    <a:pt x="12568" y="14979"/>
                  </a:lnTo>
                  <a:lnTo>
                    <a:pt x="8996" y="14979"/>
                  </a:lnTo>
                  <a:lnTo>
                    <a:pt x="10782" y="13375"/>
                  </a:lnTo>
                  <a:close/>
                  <a:moveTo>
                    <a:pt x="9003" y="15275"/>
                  </a:moveTo>
                  <a:lnTo>
                    <a:pt x="12561" y="15275"/>
                  </a:lnTo>
                  <a:lnTo>
                    <a:pt x="10782" y="16237"/>
                  </a:lnTo>
                  <a:lnTo>
                    <a:pt x="9003" y="15275"/>
                  </a:lnTo>
                  <a:close/>
                  <a:moveTo>
                    <a:pt x="8613" y="15439"/>
                  </a:moveTo>
                  <a:lnTo>
                    <a:pt x="10436" y="16426"/>
                  </a:lnTo>
                  <a:lnTo>
                    <a:pt x="7703" y="17904"/>
                  </a:lnTo>
                  <a:lnTo>
                    <a:pt x="8613" y="15439"/>
                  </a:lnTo>
                  <a:close/>
                  <a:moveTo>
                    <a:pt x="12948" y="15439"/>
                  </a:moveTo>
                  <a:lnTo>
                    <a:pt x="13860" y="17904"/>
                  </a:lnTo>
                  <a:lnTo>
                    <a:pt x="11128" y="16426"/>
                  </a:lnTo>
                  <a:lnTo>
                    <a:pt x="12948" y="15439"/>
                  </a:lnTo>
                  <a:close/>
                  <a:moveTo>
                    <a:pt x="10782" y="16612"/>
                  </a:moveTo>
                  <a:lnTo>
                    <a:pt x="13785" y="18238"/>
                  </a:lnTo>
                  <a:lnTo>
                    <a:pt x="7778" y="18238"/>
                  </a:lnTo>
                  <a:lnTo>
                    <a:pt x="10782" y="16612"/>
                  </a:lnTo>
                  <a:close/>
                  <a:moveTo>
                    <a:pt x="7643" y="18534"/>
                  </a:moveTo>
                  <a:lnTo>
                    <a:pt x="13921" y="18534"/>
                  </a:lnTo>
                  <a:lnTo>
                    <a:pt x="10782" y="19661"/>
                  </a:lnTo>
                  <a:lnTo>
                    <a:pt x="7643" y="18534"/>
                  </a:lnTo>
                  <a:close/>
                  <a:moveTo>
                    <a:pt x="7382" y="18773"/>
                  </a:moveTo>
                  <a:lnTo>
                    <a:pt x="10320" y="19828"/>
                  </a:lnTo>
                  <a:lnTo>
                    <a:pt x="6484" y="21207"/>
                  </a:lnTo>
                  <a:lnTo>
                    <a:pt x="7382" y="18773"/>
                  </a:lnTo>
                  <a:close/>
                  <a:moveTo>
                    <a:pt x="14180" y="18773"/>
                  </a:moveTo>
                  <a:lnTo>
                    <a:pt x="15080" y="21207"/>
                  </a:lnTo>
                  <a:lnTo>
                    <a:pt x="11244" y="19828"/>
                  </a:lnTo>
                  <a:lnTo>
                    <a:pt x="14180" y="18773"/>
                  </a:lnTo>
                  <a:close/>
                </a:path>
              </a:pathLst>
            </a:custGeom>
            <a:solidFill>
              <a:srgbClr val="000000"/>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267" name="Rounded Rectangle"/>
            <p:cNvSpPr/>
            <p:nvPr/>
          </p:nvSpPr>
          <p:spPr>
            <a:xfrm>
              <a:off x="9390" y="1484752"/>
              <a:ext cx="1849998" cy="841766"/>
            </a:xfrm>
            <a:prstGeom prst="roundRect">
              <a:avLst>
                <a:gd name="adj" fmla="val 15179"/>
              </a:avLst>
            </a:prstGeom>
            <a:solidFill>
              <a:srgbClr val="BDCADA"/>
            </a:solidFill>
            <a:ln w="25400" cap="flat">
              <a:solidFill>
                <a:srgbClr val="000000"/>
              </a:solidFill>
              <a:prstDash val="solid"/>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268" name="Circle"/>
            <p:cNvSpPr/>
            <p:nvPr/>
          </p:nvSpPr>
          <p:spPr>
            <a:xfrm>
              <a:off x="1246200" y="1556295"/>
              <a:ext cx="510010" cy="510011"/>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269" name="Circle"/>
            <p:cNvSpPr/>
            <p:nvPr/>
          </p:nvSpPr>
          <p:spPr>
            <a:xfrm>
              <a:off x="1523145" y="1604173"/>
              <a:ext cx="151269" cy="155350"/>
            </a:xfrm>
            <a:prstGeom prst="ellipse">
              <a:avLst/>
            </a:prstGeom>
            <a:solidFill>
              <a:srgbClr val="FFFFFF"/>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270" name="7.100 MHz"/>
            <p:cNvSpPr txBox="1"/>
            <p:nvPr/>
          </p:nvSpPr>
          <p:spPr>
            <a:xfrm>
              <a:off x="0" y="1651021"/>
              <a:ext cx="1234602" cy="320560"/>
            </a:xfrm>
            <a:prstGeom prst="rect">
              <a:avLst/>
            </a:prstGeom>
            <a:noFill/>
            <a:ln w="9525"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2438338">
                <a:defRPr b="0" sz="1700">
                  <a:solidFill>
                    <a:srgbClr val="FFFFFF"/>
                  </a:solidFill>
                </a:defRPr>
              </a:lvl1pPr>
            </a:lstStyle>
            <a:p>
              <a:pPr/>
              <a:r>
                <a:t>7.100 MHz</a:t>
              </a:r>
            </a:p>
          </p:txBody>
        </p:sp>
      </p:grpSp>
      <p:sp>
        <p:nvSpPr>
          <p:cNvPr id="272" name="Cloud"/>
          <p:cNvSpPr/>
          <p:nvPr/>
        </p:nvSpPr>
        <p:spPr>
          <a:xfrm>
            <a:off x="16549575" y="10228805"/>
            <a:ext cx="3749475" cy="22596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80"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chemeClr val="accent2">
              <a:hueOff val="-85259"/>
              <a:satOff val="14347"/>
              <a:lumOff val="22373"/>
            </a:schemeClr>
          </a:solidFill>
          <a:ln>
            <a:solidFill>
              <a:srgbClr val="000000"/>
            </a:solidFill>
            <a:miter lim="400000"/>
          </a:ln>
        </p:spPr>
        <p:txBody>
          <a:bodyPr lIns="50800" tIns="50800" rIns="50800" bIns="50800" anchor="ctr"/>
          <a:lstStyle/>
          <a:p>
            <a:pPr>
              <a:defRPr b="0" sz="3200">
                <a:latin typeface="+mn-lt"/>
                <a:ea typeface="+mn-ea"/>
                <a:cs typeface="+mn-cs"/>
                <a:sym typeface="Helvetica Neue Medium"/>
              </a:defRPr>
            </a:pPr>
          </a:p>
        </p:txBody>
      </p:sp>
      <p:grpSp>
        <p:nvGrpSpPr>
          <p:cNvPr id="278" name="Group"/>
          <p:cNvGrpSpPr/>
          <p:nvPr/>
        </p:nvGrpSpPr>
        <p:grpSpPr>
          <a:xfrm>
            <a:off x="5534990" y="2693779"/>
            <a:ext cx="1859388" cy="2326518"/>
            <a:chOff x="0" y="0"/>
            <a:chExt cx="1859387" cy="2326517"/>
          </a:xfrm>
        </p:grpSpPr>
        <p:sp>
          <p:nvSpPr>
            <p:cNvPr id="273" name="Radio Tower"/>
            <p:cNvSpPr/>
            <p:nvPr/>
          </p:nvSpPr>
          <p:spPr>
            <a:xfrm>
              <a:off x="312983" y="0"/>
              <a:ext cx="1242812" cy="17903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9" y="0"/>
                  </a:moveTo>
                  <a:cubicBezTo>
                    <a:pt x="4844" y="0"/>
                    <a:pt x="0" y="3364"/>
                    <a:pt x="0" y="7498"/>
                  </a:cubicBezTo>
                  <a:cubicBezTo>
                    <a:pt x="0" y="10532"/>
                    <a:pt x="2679" y="13248"/>
                    <a:pt x="6711" y="14418"/>
                  </a:cubicBezTo>
                  <a:lnTo>
                    <a:pt x="6905" y="13852"/>
                  </a:lnTo>
                  <a:cubicBezTo>
                    <a:pt x="3202" y="12777"/>
                    <a:pt x="881" y="10284"/>
                    <a:pt x="881" y="7498"/>
                  </a:cubicBezTo>
                  <a:cubicBezTo>
                    <a:pt x="881" y="3702"/>
                    <a:pt x="5330" y="613"/>
                    <a:pt x="10799" y="613"/>
                  </a:cubicBezTo>
                  <a:cubicBezTo>
                    <a:pt x="16267" y="613"/>
                    <a:pt x="20717" y="3702"/>
                    <a:pt x="20717" y="7498"/>
                  </a:cubicBezTo>
                  <a:cubicBezTo>
                    <a:pt x="20717" y="10294"/>
                    <a:pt x="18385" y="12790"/>
                    <a:pt x="14664" y="13860"/>
                  </a:cubicBezTo>
                  <a:lnTo>
                    <a:pt x="14855" y="14426"/>
                  </a:lnTo>
                  <a:cubicBezTo>
                    <a:pt x="18907" y="13261"/>
                    <a:pt x="21600" y="10542"/>
                    <a:pt x="21600" y="7498"/>
                  </a:cubicBezTo>
                  <a:cubicBezTo>
                    <a:pt x="21600" y="3364"/>
                    <a:pt x="16754" y="0"/>
                    <a:pt x="10799" y="0"/>
                  </a:cubicBezTo>
                  <a:close/>
                  <a:moveTo>
                    <a:pt x="10782" y="2273"/>
                  </a:moveTo>
                  <a:cubicBezTo>
                    <a:pt x="6615" y="2273"/>
                    <a:pt x="3224" y="4625"/>
                    <a:pt x="3224" y="7518"/>
                  </a:cubicBezTo>
                  <a:cubicBezTo>
                    <a:pt x="3224" y="9596"/>
                    <a:pt x="4974" y="11397"/>
                    <a:pt x="7505" y="12246"/>
                  </a:cubicBezTo>
                  <a:lnTo>
                    <a:pt x="7730" y="11636"/>
                  </a:lnTo>
                  <a:cubicBezTo>
                    <a:pt x="5583" y="10866"/>
                    <a:pt x="4112" y="9308"/>
                    <a:pt x="4112" y="7518"/>
                  </a:cubicBezTo>
                  <a:cubicBezTo>
                    <a:pt x="4112" y="4965"/>
                    <a:pt x="7104" y="2890"/>
                    <a:pt x="10782" y="2890"/>
                  </a:cubicBezTo>
                  <a:cubicBezTo>
                    <a:pt x="14459" y="2890"/>
                    <a:pt x="17452" y="4965"/>
                    <a:pt x="17452" y="7518"/>
                  </a:cubicBezTo>
                  <a:cubicBezTo>
                    <a:pt x="17452" y="9308"/>
                    <a:pt x="15979" y="10866"/>
                    <a:pt x="13831" y="11636"/>
                  </a:cubicBezTo>
                  <a:lnTo>
                    <a:pt x="14059" y="12246"/>
                  </a:lnTo>
                  <a:cubicBezTo>
                    <a:pt x="16590" y="11397"/>
                    <a:pt x="18340" y="9596"/>
                    <a:pt x="18340" y="7518"/>
                  </a:cubicBezTo>
                  <a:cubicBezTo>
                    <a:pt x="18340" y="4625"/>
                    <a:pt x="14949" y="2273"/>
                    <a:pt x="10782" y="2273"/>
                  </a:cubicBezTo>
                  <a:close/>
                  <a:moveTo>
                    <a:pt x="10782" y="4513"/>
                  </a:moveTo>
                  <a:cubicBezTo>
                    <a:pt x="8395" y="4513"/>
                    <a:pt x="6452" y="5861"/>
                    <a:pt x="6452" y="7518"/>
                  </a:cubicBezTo>
                  <a:cubicBezTo>
                    <a:pt x="6452" y="8546"/>
                    <a:pt x="7201" y="9456"/>
                    <a:pt x="8337" y="9998"/>
                  </a:cubicBezTo>
                  <a:lnTo>
                    <a:pt x="8575" y="9351"/>
                  </a:lnTo>
                  <a:cubicBezTo>
                    <a:pt x="7820" y="8912"/>
                    <a:pt x="7340" y="8253"/>
                    <a:pt x="7340" y="7518"/>
                  </a:cubicBezTo>
                  <a:cubicBezTo>
                    <a:pt x="7340" y="6201"/>
                    <a:pt x="8884" y="5129"/>
                    <a:pt x="10782" y="5129"/>
                  </a:cubicBezTo>
                  <a:cubicBezTo>
                    <a:pt x="12680" y="5129"/>
                    <a:pt x="14223" y="6201"/>
                    <a:pt x="14223" y="7518"/>
                  </a:cubicBezTo>
                  <a:cubicBezTo>
                    <a:pt x="14223" y="8253"/>
                    <a:pt x="13743" y="8912"/>
                    <a:pt x="12989" y="9351"/>
                  </a:cubicBezTo>
                  <a:lnTo>
                    <a:pt x="13226" y="9996"/>
                  </a:lnTo>
                  <a:cubicBezTo>
                    <a:pt x="14363" y="9454"/>
                    <a:pt x="15112" y="8546"/>
                    <a:pt x="15112" y="7518"/>
                  </a:cubicBezTo>
                  <a:cubicBezTo>
                    <a:pt x="15112" y="5861"/>
                    <a:pt x="13169" y="4513"/>
                    <a:pt x="10782" y="4513"/>
                  </a:cubicBezTo>
                  <a:close/>
                  <a:moveTo>
                    <a:pt x="10782" y="6734"/>
                  </a:moveTo>
                  <a:cubicBezTo>
                    <a:pt x="10157" y="6734"/>
                    <a:pt x="9652" y="7085"/>
                    <a:pt x="9652" y="7518"/>
                  </a:cubicBezTo>
                  <a:cubicBezTo>
                    <a:pt x="9652" y="7780"/>
                    <a:pt x="9837" y="8012"/>
                    <a:pt x="10121" y="8155"/>
                  </a:cubicBezTo>
                  <a:lnTo>
                    <a:pt x="5153" y="21600"/>
                  </a:lnTo>
                  <a:lnTo>
                    <a:pt x="6317" y="21600"/>
                  </a:lnTo>
                  <a:lnTo>
                    <a:pt x="10782" y="19994"/>
                  </a:lnTo>
                  <a:lnTo>
                    <a:pt x="15247" y="21600"/>
                  </a:lnTo>
                  <a:lnTo>
                    <a:pt x="16411" y="21600"/>
                  </a:lnTo>
                  <a:lnTo>
                    <a:pt x="11443" y="8155"/>
                  </a:lnTo>
                  <a:cubicBezTo>
                    <a:pt x="11727" y="8012"/>
                    <a:pt x="11912" y="7780"/>
                    <a:pt x="11912" y="7518"/>
                  </a:cubicBezTo>
                  <a:cubicBezTo>
                    <a:pt x="11912" y="7085"/>
                    <a:pt x="11406" y="6734"/>
                    <a:pt x="10782" y="6734"/>
                  </a:cubicBezTo>
                  <a:close/>
                  <a:moveTo>
                    <a:pt x="10782" y="9574"/>
                  </a:moveTo>
                  <a:lnTo>
                    <a:pt x="11648" y="11920"/>
                  </a:lnTo>
                  <a:lnTo>
                    <a:pt x="9915" y="11920"/>
                  </a:lnTo>
                  <a:lnTo>
                    <a:pt x="10782" y="9574"/>
                  </a:lnTo>
                  <a:close/>
                  <a:moveTo>
                    <a:pt x="10029" y="12215"/>
                  </a:moveTo>
                  <a:lnTo>
                    <a:pt x="11532" y="12215"/>
                  </a:lnTo>
                  <a:lnTo>
                    <a:pt x="10782" y="12891"/>
                  </a:lnTo>
                  <a:lnTo>
                    <a:pt x="10029" y="12215"/>
                  </a:lnTo>
                  <a:close/>
                  <a:moveTo>
                    <a:pt x="9729" y="12427"/>
                  </a:moveTo>
                  <a:lnTo>
                    <a:pt x="10513" y="13133"/>
                  </a:lnTo>
                  <a:lnTo>
                    <a:pt x="8947" y="14541"/>
                  </a:lnTo>
                  <a:lnTo>
                    <a:pt x="9729" y="12427"/>
                  </a:lnTo>
                  <a:close/>
                  <a:moveTo>
                    <a:pt x="11835" y="12427"/>
                  </a:moveTo>
                  <a:lnTo>
                    <a:pt x="12616" y="14541"/>
                  </a:lnTo>
                  <a:lnTo>
                    <a:pt x="11050" y="13133"/>
                  </a:lnTo>
                  <a:lnTo>
                    <a:pt x="11835" y="12427"/>
                  </a:lnTo>
                  <a:close/>
                  <a:moveTo>
                    <a:pt x="10782" y="13375"/>
                  </a:moveTo>
                  <a:lnTo>
                    <a:pt x="12568" y="14979"/>
                  </a:lnTo>
                  <a:lnTo>
                    <a:pt x="8996" y="14979"/>
                  </a:lnTo>
                  <a:lnTo>
                    <a:pt x="10782" y="13375"/>
                  </a:lnTo>
                  <a:close/>
                  <a:moveTo>
                    <a:pt x="9003" y="15275"/>
                  </a:moveTo>
                  <a:lnTo>
                    <a:pt x="12561" y="15275"/>
                  </a:lnTo>
                  <a:lnTo>
                    <a:pt x="10782" y="16237"/>
                  </a:lnTo>
                  <a:lnTo>
                    <a:pt x="9003" y="15275"/>
                  </a:lnTo>
                  <a:close/>
                  <a:moveTo>
                    <a:pt x="8613" y="15439"/>
                  </a:moveTo>
                  <a:lnTo>
                    <a:pt x="10436" y="16426"/>
                  </a:lnTo>
                  <a:lnTo>
                    <a:pt x="7703" y="17904"/>
                  </a:lnTo>
                  <a:lnTo>
                    <a:pt x="8613" y="15439"/>
                  </a:lnTo>
                  <a:close/>
                  <a:moveTo>
                    <a:pt x="12948" y="15439"/>
                  </a:moveTo>
                  <a:lnTo>
                    <a:pt x="13860" y="17904"/>
                  </a:lnTo>
                  <a:lnTo>
                    <a:pt x="11128" y="16426"/>
                  </a:lnTo>
                  <a:lnTo>
                    <a:pt x="12948" y="15439"/>
                  </a:lnTo>
                  <a:close/>
                  <a:moveTo>
                    <a:pt x="10782" y="16612"/>
                  </a:moveTo>
                  <a:lnTo>
                    <a:pt x="13785" y="18238"/>
                  </a:lnTo>
                  <a:lnTo>
                    <a:pt x="7778" y="18238"/>
                  </a:lnTo>
                  <a:lnTo>
                    <a:pt x="10782" y="16612"/>
                  </a:lnTo>
                  <a:close/>
                  <a:moveTo>
                    <a:pt x="7643" y="18534"/>
                  </a:moveTo>
                  <a:lnTo>
                    <a:pt x="13921" y="18534"/>
                  </a:lnTo>
                  <a:lnTo>
                    <a:pt x="10782" y="19661"/>
                  </a:lnTo>
                  <a:lnTo>
                    <a:pt x="7643" y="18534"/>
                  </a:lnTo>
                  <a:close/>
                  <a:moveTo>
                    <a:pt x="7382" y="18773"/>
                  </a:moveTo>
                  <a:lnTo>
                    <a:pt x="10320" y="19828"/>
                  </a:lnTo>
                  <a:lnTo>
                    <a:pt x="6484" y="21207"/>
                  </a:lnTo>
                  <a:lnTo>
                    <a:pt x="7382" y="18773"/>
                  </a:lnTo>
                  <a:close/>
                  <a:moveTo>
                    <a:pt x="14180" y="18773"/>
                  </a:moveTo>
                  <a:lnTo>
                    <a:pt x="15080" y="21207"/>
                  </a:lnTo>
                  <a:lnTo>
                    <a:pt x="11244" y="19828"/>
                  </a:lnTo>
                  <a:lnTo>
                    <a:pt x="14180" y="18773"/>
                  </a:lnTo>
                  <a:close/>
                </a:path>
              </a:pathLst>
            </a:custGeom>
            <a:solidFill>
              <a:srgbClr val="000000"/>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274" name="Rounded Rectangle"/>
            <p:cNvSpPr/>
            <p:nvPr/>
          </p:nvSpPr>
          <p:spPr>
            <a:xfrm>
              <a:off x="9390" y="1484752"/>
              <a:ext cx="1849998" cy="841766"/>
            </a:xfrm>
            <a:prstGeom prst="roundRect">
              <a:avLst>
                <a:gd name="adj" fmla="val 15179"/>
              </a:avLst>
            </a:prstGeom>
            <a:solidFill>
              <a:srgbClr val="BDCADA"/>
            </a:solidFill>
            <a:ln w="25400" cap="flat">
              <a:solidFill>
                <a:srgbClr val="000000"/>
              </a:solidFill>
              <a:prstDash val="solid"/>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275" name="Circle"/>
            <p:cNvSpPr/>
            <p:nvPr/>
          </p:nvSpPr>
          <p:spPr>
            <a:xfrm>
              <a:off x="1246200" y="1556295"/>
              <a:ext cx="510010" cy="510011"/>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276" name="Circle"/>
            <p:cNvSpPr/>
            <p:nvPr/>
          </p:nvSpPr>
          <p:spPr>
            <a:xfrm>
              <a:off x="1523145" y="1604173"/>
              <a:ext cx="151269" cy="155350"/>
            </a:xfrm>
            <a:prstGeom prst="ellipse">
              <a:avLst/>
            </a:prstGeom>
            <a:solidFill>
              <a:srgbClr val="FFFFFF"/>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277" name="7.100 MHz"/>
            <p:cNvSpPr txBox="1"/>
            <p:nvPr/>
          </p:nvSpPr>
          <p:spPr>
            <a:xfrm>
              <a:off x="0" y="1651021"/>
              <a:ext cx="1234602" cy="320560"/>
            </a:xfrm>
            <a:prstGeom prst="rect">
              <a:avLst/>
            </a:prstGeom>
            <a:noFill/>
            <a:ln w="9525"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2438338">
                <a:defRPr b="0" sz="1700">
                  <a:solidFill>
                    <a:srgbClr val="FFFFFF"/>
                  </a:solidFill>
                </a:defRPr>
              </a:lvl1pPr>
            </a:lstStyle>
            <a:p>
              <a:pPr/>
              <a:r>
                <a:t>7.100 MHz</a:t>
              </a:r>
            </a:p>
          </p:txBody>
        </p:sp>
      </p:grpSp>
      <p:grpSp>
        <p:nvGrpSpPr>
          <p:cNvPr id="284" name="Group"/>
          <p:cNvGrpSpPr/>
          <p:nvPr/>
        </p:nvGrpSpPr>
        <p:grpSpPr>
          <a:xfrm>
            <a:off x="17494618" y="2693779"/>
            <a:ext cx="1859389" cy="2326518"/>
            <a:chOff x="0" y="0"/>
            <a:chExt cx="1859387" cy="2326517"/>
          </a:xfrm>
        </p:grpSpPr>
        <p:sp>
          <p:nvSpPr>
            <p:cNvPr id="279" name="Radio Tower"/>
            <p:cNvSpPr/>
            <p:nvPr/>
          </p:nvSpPr>
          <p:spPr>
            <a:xfrm>
              <a:off x="312983" y="0"/>
              <a:ext cx="1242812" cy="17903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9" y="0"/>
                  </a:moveTo>
                  <a:cubicBezTo>
                    <a:pt x="4844" y="0"/>
                    <a:pt x="0" y="3364"/>
                    <a:pt x="0" y="7498"/>
                  </a:cubicBezTo>
                  <a:cubicBezTo>
                    <a:pt x="0" y="10532"/>
                    <a:pt x="2679" y="13248"/>
                    <a:pt x="6711" y="14418"/>
                  </a:cubicBezTo>
                  <a:lnTo>
                    <a:pt x="6905" y="13852"/>
                  </a:lnTo>
                  <a:cubicBezTo>
                    <a:pt x="3202" y="12777"/>
                    <a:pt x="881" y="10284"/>
                    <a:pt x="881" y="7498"/>
                  </a:cubicBezTo>
                  <a:cubicBezTo>
                    <a:pt x="881" y="3702"/>
                    <a:pt x="5330" y="613"/>
                    <a:pt x="10799" y="613"/>
                  </a:cubicBezTo>
                  <a:cubicBezTo>
                    <a:pt x="16267" y="613"/>
                    <a:pt x="20717" y="3702"/>
                    <a:pt x="20717" y="7498"/>
                  </a:cubicBezTo>
                  <a:cubicBezTo>
                    <a:pt x="20717" y="10294"/>
                    <a:pt x="18385" y="12790"/>
                    <a:pt x="14664" y="13860"/>
                  </a:cubicBezTo>
                  <a:lnTo>
                    <a:pt x="14855" y="14426"/>
                  </a:lnTo>
                  <a:cubicBezTo>
                    <a:pt x="18907" y="13261"/>
                    <a:pt x="21600" y="10542"/>
                    <a:pt x="21600" y="7498"/>
                  </a:cubicBezTo>
                  <a:cubicBezTo>
                    <a:pt x="21600" y="3364"/>
                    <a:pt x="16754" y="0"/>
                    <a:pt x="10799" y="0"/>
                  </a:cubicBezTo>
                  <a:close/>
                  <a:moveTo>
                    <a:pt x="10782" y="2273"/>
                  </a:moveTo>
                  <a:cubicBezTo>
                    <a:pt x="6615" y="2273"/>
                    <a:pt x="3224" y="4625"/>
                    <a:pt x="3224" y="7518"/>
                  </a:cubicBezTo>
                  <a:cubicBezTo>
                    <a:pt x="3224" y="9596"/>
                    <a:pt x="4974" y="11397"/>
                    <a:pt x="7505" y="12246"/>
                  </a:cubicBezTo>
                  <a:lnTo>
                    <a:pt x="7730" y="11636"/>
                  </a:lnTo>
                  <a:cubicBezTo>
                    <a:pt x="5583" y="10866"/>
                    <a:pt x="4112" y="9308"/>
                    <a:pt x="4112" y="7518"/>
                  </a:cubicBezTo>
                  <a:cubicBezTo>
                    <a:pt x="4112" y="4965"/>
                    <a:pt x="7104" y="2890"/>
                    <a:pt x="10782" y="2890"/>
                  </a:cubicBezTo>
                  <a:cubicBezTo>
                    <a:pt x="14459" y="2890"/>
                    <a:pt x="17452" y="4965"/>
                    <a:pt x="17452" y="7518"/>
                  </a:cubicBezTo>
                  <a:cubicBezTo>
                    <a:pt x="17452" y="9308"/>
                    <a:pt x="15979" y="10866"/>
                    <a:pt x="13831" y="11636"/>
                  </a:cubicBezTo>
                  <a:lnTo>
                    <a:pt x="14059" y="12246"/>
                  </a:lnTo>
                  <a:cubicBezTo>
                    <a:pt x="16590" y="11397"/>
                    <a:pt x="18340" y="9596"/>
                    <a:pt x="18340" y="7518"/>
                  </a:cubicBezTo>
                  <a:cubicBezTo>
                    <a:pt x="18340" y="4625"/>
                    <a:pt x="14949" y="2273"/>
                    <a:pt x="10782" y="2273"/>
                  </a:cubicBezTo>
                  <a:close/>
                  <a:moveTo>
                    <a:pt x="10782" y="4513"/>
                  </a:moveTo>
                  <a:cubicBezTo>
                    <a:pt x="8395" y="4513"/>
                    <a:pt x="6452" y="5861"/>
                    <a:pt x="6452" y="7518"/>
                  </a:cubicBezTo>
                  <a:cubicBezTo>
                    <a:pt x="6452" y="8546"/>
                    <a:pt x="7201" y="9456"/>
                    <a:pt x="8337" y="9998"/>
                  </a:cubicBezTo>
                  <a:lnTo>
                    <a:pt x="8575" y="9351"/>
                  </a:lnTo>
                  <a:cubicBezTo>
                    <a:pt x="7820" y="8912"/>
                    <a:pt x="7340" y="8253"/>
                    <a:pt x="7340" y="7518"/>
                  </a:cubicBezTo>
                  <a:cubicBezTo>
                    <a:pt x="7340" y="6201"/>
                    <a:pt x="8884" y="5129"/>
                    <a:pt x="10782" y="5129"/>
                  </a:cubicBezTo>
                  <a:cubicBezTo>
                    <a:pt x="12680" y="5129"/>
                    <a:pt x="14223" y="6201"/>
                    <a:pt x="14223" y="7518"/>
                  </a:cubicBezTo>
                  <a:cubicBezTo>
                    <a:pt x="14223" y="8253"/>
                    <a:pt x="13743" y="8912"/>
                    <a:pt x="12989" y="9351"/>
                  </a:cubicBezTo>
                  <a:lnTo>
                    <a:pt x="13226" y="9996"/>
                  </a:lnTo>
                  <a:cubicBezTo>
                    <a:pt x="14363" y="9454"/>
                    <a:pt x="15112" y="8546"/>
                    <a:pt x="15112" y="7518"/>
                  </a:cubicBezTo>
                  <a:cubicBezTo>
                    <a:pt x="15112" y="5861"/>
                    <a:pt x="13169" y="4513"/>
                    <a:pt x="10782" y="4513"/>
                  </a:cubicBezTo>
                  <a:close/>
                  <a:moveTo>
                    <a:pt x="10782" y="6734"/>
                  </a:moveTo>
                  <a:cubicBezTo>
                    <a:pt x="10157" y="6734"/>
                    <a:pt x="9652" y="7085"/>
                    <a:pt x="9652" y="7518"/>
                  </a:cubicBezTo>
                  <a:cubicBezTo>
                    <a:pt x="9652" y="7780"/>
                    <a:pt x="9837" y="8012"/>
                    <a:pt x="10121" y="8155"/>
                  </a:cubicBezTo>
                  <a:lnTo>
                    <a:pt x="5153" y="21600"/>
                  </a:lnTo>
                  <a:lnTo>
                    <a:pt x="6317" y="21600"/>
                  </a:lnTo>
                  <a:lnTo>
                    <a:pt x="10782" y="19994"/>
                  </a:lnTo>
                  <a:lnTo>
                    <a:pt x="15247" y="21600"/>
                  </a:lnTo>
                  <a:lnTo>
                    <a:pt x="16411" y="21600"/>
                  </a:lnTo>
                  <a:lnTo>
                    <a:pt x="11443" y="8155"/>
                  </a:lnTo>
                  <a:cubicBezTo>
                    <a:pt x="11727" y="8012"/>
                    <a:pt x="11912" y="7780"/>
                    <a:pt x="11912" y="7518"/>
                  </a:cubicBezTo>
                  <a:cubicBezTo>
                    <a:pt x="11912" y="7085"/>
                    <a:pt x="11406" y="6734"/>
                    <a:pt x="10782" y="6734"/>
                  </a:cubicBezTo>
                  <a:close/>
                  <a:moveTo>
                    <a:pt x="10782" y="9574"/>
                  </a:moveTo>
                  <a:lnTo>
                    <a:pt x="11648" y="11920"/>
                  </a:lnTo>
                  <a:lnTo>
                    <a:pt x="9915" y="11920"/>
                  </a:lnTo>
                  <a:lnTo>
                    <a:pt x="10782" y="9574"/>
                  </a:lnTo>
                  <a:close/>
                  <a:moveTo>
                    <a:pt x="10029" y="12215"/>
                  </a:moveTo>
                  <a:lnTo>
                    <a:pt x="11532" y="12215"/>
                  </a:lnTo>
                  <a:lnTo>
                    <a:pt x="10782" y="12891"/>
                  </a:lnTo>
                  <a:lnTo>
                    <a:pt x="10029" y="12215"/>
                  </a:lnTo>
                  <a:close/>
                  <a:moveTo>
                    <a:pt x="9729" y="12427"/>
                  </a:moveTo>
                  <a:lnTo>
                    <a:pt x="10513" y="13133"/>
                  </a:lnTo>
                  <a:lnTo>
                    <a:pt x="8947" y="14541"/>
                  </a:lnTo>
                  <a:lnTo>
                    <a:pt x="9729" y="12427"/>
                  </a:lnTo>
                  <a:close/>
                  <a:moveTo>
                    <a:pt x="11835" y="12427"/>
                  </a:moveTo>
                  <a:lnTo>
                    <a:pt x="12616" y="14541"/>
                  </a:lnTo>
                  <a:lnTo>
                    <a:pt x="11050" y="13133"/>
                  </a:lnTo>
                  <a:lnTo>
                    <a:pt x="11835" y="12427"/>
                  </a:lnTo>
                  <a:close/>
                  <a:moveTo>
                    <a:pt x="10782" y="13375"/>
                  </a:moveTo>
                  <a:lnTo>
                    <a:pt x="12568" y="14979"/>
                  </a:lnTo>
                  <a:lnTo>
                    <a:pt x="8996" y="14979"/>
                  </a:lnTo>
                  <a:lnTo>
                    <a:pt x="10782" y="13375"/>
                  </a:lnTo>
                  <a:close/>
                  <a:moveTo>
                    <a:pt x="9003" y="15275"/>
                  </a:moveTo>
                  <a:lnTo>
                    <a:pt x="12561" y="15275"/>
                  </a:lnTo>
                  <a:lnTo>
                    <a:pt x="10782" y="16237"/>
                  </a:lnTo>
                  <a:lnTo>
                    <a:pt x="9003" y="15275"/>
                  </a:lnTo>
                  <a:close/>
                  <a:moveTo>
                    <a:pt x="8613" y="15439"/>
                  </a:moveTo>
                  <a:lnTo>
                    <a:pt x="10436" y="16426"/>
                  </a:lnTo>
                  <a:lnTo>
                    <a:pt x="7703" y="17904"/>
                  </a:lnTo>
                  <a:lnTo>
                    <a:pt x="8613" y="15439"/>
                  </a:lnTo>
                  <a:close/>
                  <a:moveTo>
                    <a:pt x="12948" y="15439"/>
                  </a:moveTo>
                  <a:lnTo>
                    <a:pt x="13860" y="17904"/>
                  </a:lnTo>
                  <a:lnTo>
                    <a:pt x="11128" y="16426"/>
                  </a:lnTo>
                  <a:lnTo>
                    <a:pt x="12948" y="15439"/>
                  </a:lnTo>
                  <a:close/>
                  <a:moveTo>
                    <a:pt x="10782" y="16612"/>
                  </a:moveTo>
                  <a:lnTo>
                    <a:pt x="13785" y="18238"/>
                  </a:lnTo>
                  <a:lnTo>
                    <a:pt x="7778" y="18238"/>
                  </a:lnTo>
                  <a:lnTo>
                    <a:pt x="10782" y="16612"/>
                  </a:lnTo>
                  <a:close/>
                  <a:moveTo>
                    <a:pt x="7643" y="18534"/>
                  </a:moveTo>
                  <a:lnTo>
                    <a:pt x="13921" y="18534"/>
                  </a:lnTo>
                  <a:lnTo>
                    <a:pt x="10782" y="19661"/>
                  </a:lnTo>
                  <a:lnTo>
                    <a:pt x="7643" y="18534"/>
                  </a:lnTo>
                  <a:close/>
                  <a:moveTo>
                    <a:pt x="7382" y="18773"/>
                  </a:moveTo>
                  <a:lnTo>
                    <a:pt x="10320" y="19828"/>
                  </a:lnTo>
                  <a:lnTo>
                    <a:pt x="6484" y="21207"/>
                  </a:lnTo>
                  <a:lnTo>
                    <a:pt x="7382" y="18773"/>
                  </a:lnTo>
                  <a:close/>
                  <a:moveTo>
                    <a:pt x="14180" y="18773"/>
                  </a:moveTo>
                  <a:lnTo>
                    <a:pt x="15080" y="21207"/>
                  </a:lnTo>
                  <a:lnTo>
                    <a:pt x="11244" y="19828"/>
                  </a:lnTo>
                  <a:lnTo>
                    <a:pt x="14180" y="18773"/>
                  </a:lnTo>
                  <a:close/>
                </a:path>
              </a:pathLst>
            </a:custGeom>
            <a:solidFill>
              <a:srgbClr val="000000"/>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280" name="Rounded Rectangle"/>
            <p:cNvSpPr/>
            <p:nvPr/>
          </p:nvSpPr>
          <p:spPr>
            <a:xfrm>
              <a:off x="9390" y="1484752"/>
              <a:ext cx="1849998" cy="841766"/>
            </a:xfrm>
            <a:prstGeom prst="roundRect">
              <a:avLst>
                <a:gd name="adj" fmla="val 15179"/>
              </a:avLst>
            </a:prstGeom>
            <a:solidFill>
              <a:srgbClr val="BDCADA"/>
            </a:solidFill>
            <a:ln w="25400" cap="flat">
              <a:solidFill>
                <a:srgbClr val="000000"/>
              </a:solidFill>
              <a:prstDash val="solid"/>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281" name="Circle"/>
            <p:cNvSpPr/>
            <p:nvPr/>
          </p:nvSpPr>
          <p:spPr>
            <a:xfrm>
              <a:off x="1246200" y="1556295"/>
              <a:ext cx="510010" cy="510011"/>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282" name="Circle"/>
            <p:cNvSpPr/>
            <p:nvPr/>
          </p:nvSpPr>
          <p:spPr>
            <a:xfrm>
              <a:off x="1523145" y="1604173"/>
              <a:ext cx="151269" cy="155350"/>
            </a:xfrm>
            <a:prstGeom prst="ellipse">
              <a:avLst/>
            </a:prstGeom>
            <a:solidFill>
              <a:srgbClr val="FFFFFF"/>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283" name="7.100 MHz"/>
            <p:cNvSpPr txBox="1"/>
            <p:nvPr/>
          </p:nvSpPr>
          <p:spPr>
            <a:xfrm>
              <a:off x="0" y="1651021"/>
              <a:ext cx="1234602" cy="320560"/>
            </a:xfrm>
            <a:prstGeom prst="rect">
              <a:avLst/>
            </a:prstGeom>
            <a:noFill/>
            <a:ln w="9525"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2438338">
                <a:defRPr b="0" sz="1700">
                  <a:solidFill>
                    <a:srgbClr val="FFFFFF"/>
                  </a:solidFill>
                </a:defRPr>
              </a:lvl1pPr>
            </a:lstStyle>
            <a:p>
              <a:pPr/>
              <a:r>
                <a:t>7.100 MHz</a:t>
              </a:r>
            </a:p>
          </p:txBody>
        </p:sp>
      </p:grpSp>
      <p:grpSp>
        <p:nvGrpSpPr>
          <p:cNvPr id="290" name="Group"/>
          <p:cNvGrpSpPr/>
          <p:nvPr/>
        </p:nvGrpSpPr>
        <p:grpSpPr>
          <a:xfrm>
            <a:off x="20051551" y="2693779"/>
            <a:ext cx="1859388" cy="2326518"/>
            <a:chOff x="0" y="0"/>
            <a:chExt cx="1859387" cy="2326517"/>
          </a:xfrm>
        </p:grpSpPr>
        <p:sp>
          <p:nvSpPr>
            <p:cNvPr id="285" name="Radio Tower"/>
            <p:cNvSpPr/>
            <p:nvPr/>
          </p:nvSpPr>
          <p:spPr>
            <a:xfrm>
              <a:off x="312983" y="0"/>
              <a:ext cx="1242812" cy="17903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9" y="0"/>
                  </a:moveTo>
                  <a:cubicBezTo>
                    <a:pt x="4844" y="0"/>
                    <a:pt x="0" y="3364"/>
                    <a:pt x="0" y="7498"/>
                  </a:cubicBezTo>
                  <a:cubicBezTo>
                    <a:pt x="0" y="10532"/>
                    <a:pt x="2679" y="13248"/>
                    <a:pt x="6711" y="14418"/>
                  </a:cubicBezTo>
                  <a:lnTo>
                    <a:pt x="6905" y="13852"/>
                  </a:lnTo>
                  <a:cubicBezTo>
                    <a:pt x="3202" y="12777"/>
                    <a:pt x="881" y="10284"/>
                    <a:pt x="881" y="7498"/>
                  </a:cubicBezTo>
                  <a:cubicBezTo>
                    <a:pt x="881" y="3702"/>
                    <a:pt x="5330" y="613"/>
                    <a:pt x="10799" y="613"/>
                  </a:cubicBezTo>
                  <a:cubicBezTo>
                    <a:pt x="16267" y="613"/>
                    <a:pt x="20717" y="3702"/>
                    <a:pt x="20717" y="7498"/>
                  </a:cubicBezTo>
                  <a:cubicBezTo>
                    <a:pt x="20717" y="10294"/>
                    <a:pt x="18385" y="12790"/>
                    <a:pt x="14664" y="13860"/>
                  </a:cubicBezTo>
                  <a:lnTo>
                    <a:pt x="14855" y="14426"/>
                  </a:lnTo>
                  <a:cubicBezTo>
                    <a:pt x="18907" y="13261"/>
                    <a:pt x="21600" y="10542"/>
                    <a:pt x="21600" y="7498"/>
                  </a:cubicBezTo>
                  <a:cubicBezTo>
                    <a:pt x="21600" y="3364"/>
                    <a:pt x="16754" y="0"/>
                    <a:pt x="10799" y="0"/>
                  </a:cubicBezTo>
                  <a:close/>
                  <a:moveTo>
                    <a:pt x="10782" y="2273"/>
                  </a:moveTo>
                  <a:cubicBezTo>
                    <a:pt x="6615" y="2273"/>
                    <a:pt x="3224" y="4625"/>
                    <a:pt x="3224" y="7518"/>
                  </a:cubicBezTo>
                  <a:cubicBezTo>
                    <a:pt x="3224" y="9596"/>
                    <a:pt x="4974" y="11397"/>
                    <a:pt x="7505" y="12246"/>
                  </a:cubicBezTo>
                  <a:lnTo>
                    <a:pt x="7730" y="11636"/>
                  </a:lnTo>
                  <a:cubicBezTo>
                    <a:pt x="5583" y="10866"/>
                    <a:pt x="4112" y="9308"/>
                    <a:pt x="4112" y="7518"/>
                  </a:cubicBezTo>
                  <a:cubicBezTo>
                    <a:pt x="4112" y="4965"/>
                    <a:pt x="7104" y="2890"/>
                    <a:pt x="10782" y="2890"/>
                  </a:cubicBezTo>
                  <a:cubicBezTo>
                    <a:pt x="14459" y="2890"/>
                    <a:pt x="17452" y="4965"/>
                    <a:pt x="17452" y="7518"/>
                  </a:cubicBezTo>
                  <a:cubicBezTo>
                    <a:pt x="17452" y="9308"/>
                    <a:pt x="15979" y="10866"/>
                    <a:pt x="13831" y="11636"/>
                  </a:cubicBezTo>
                  <a:lnTo>
                    <a:pt x="14059" y="12246"/>
                  </a:lnTo>
                  <a:cubicBezTo>
                    <a:pt x="16590" y="11397"/>
                    <a:pt x="18340" y="9596"/>
                    <a:pt x="18340" y="7518"/>
                  </a:cubicBezTo>
                  <a:cubicBezTo>
                    <a:pt x="18340" y="4625"/>
                    <a:pt x="14949" y="2273"/>
                    <a:pt x="10782" y="2273"/>
                  </a:cubicBezTo>
                  <a:close/>
                  <a:moveTo>
                    <a:pt x="10782" y="4513"/>
                  </a:moveTo>
                  <a:cubicBezTo>
                    <a:pt x="8395" y="4513"/>
                    <a:pt x="6452" y="5861"/>
                    <a:pt x="6452" y="7518"/>
                  </a:cubicBezTo>
                  <a:cubicBezTo>
                    <a:pt x="6452" y="8546"/>
                    <a:pt x="7201" y="9456"/>
                    <a:pt x="8337" y="9998"/>
                  </a:cubicBezTo>
                  <a:lnTo>
                    <a:pt x="8575" y="9351"/>
                  </a:lnTo>
                  <a:cubicBezTo>
                    <a:pt x="7820" y="8912"/>
                    <a:pt x="7340" y="8253"/>
                    <a:pt x="7340" y="7518"/>
                  </a:cubicBezTo>
                  <a:cubicBezTo>
                    <a:pt x="7340" y="6201"/>
                    <a:pt x="8884" y="5129"/>
                    <a:pt x="10782" y="5129"/>
                  </a:cubicBezTo>
                  <a:cubicBezTo>
                    <a:pt x="12680" y="5129"/>
                    <a:pt x="14223" y="6201"/>
                    <a:pt x="14223" y="7518"/>
                  </a:cubicBezTo>
                  <a:cubicBezTo>
                    <a:pt x="14223" y="8253"/>
                    <a:pt x="13743" y="8912"/>
                    <a:pt x="12989" y="9351"/>
                  </a:cubicBezTo>
                  <a:lnTo>
                    <a:pt x="13226" y="9996"/>
                  </a:lnTo>
                  <a:cubicBezTo>
                    <a:pt x="14363" y="9454"/>
                    <a:pt x="15112" y="8546"/>
                    <a:pt x="15112" y="7518"/>
                  </a:cubicBezTo>
                  <a:cubicBezTo>
                    <a:pt x="15112" y="5861"/>
                    <a:pt x="13169" y="4513"/>
                    <a:pt x="10782" y="4513"/>
                  </a:cubicBezTo>
                  <a:close/>
                  <a:moveTo>
                    <a:pt x="10782" y="6734"/>
                  </a:moveTo>
                  <a:cubicBezTo>
                    <a:pt x="10157" y="6734"/>
                    <a:pt x="9652" y="7085"/>
                    <a:pt x="9652" y="7518"/>
                  </a:cubicBezTo>
                  <a:cubicBezTo>
                    <a:pt x="9652" y="7780"/>
                    <a:pt x="9837" y="8012"/>
                    <a:pt x="10121" y="8155"/>
                  </a:cubicBezTo>
                  <a:lnTo>
                    <a:pt x="5153" y="21600"/>
                  </a:lnTo>
                  <a:lnTo>
                    <a:pt x="6317" y="21600"/>
                  </a:lnTo>
                  <a:lnTo>
                    <a:pt x="10782" y="19994"/>
                  </a:lnTo>
                  <a:lnTo>
                    <a:pt x="15247" y="21600"/>
                  </a:lnTo>
                  <a:lnTo>
                    <a:pt x="16411" y="21600"/>
                  </a:lnTo>
                  <a:lnTo>
                    <a:pt x="11443" y="8155"/>
                  </a:lnTo>
                  <a:cubicBezTo>
                    <a:pt x="11727" y="8012"/>
                    <a:pt x="11912" y="7780"/>
                    <a:pt x="11912" y="7518"/>
                  </a:cubicBezTo>
                  <a:cubicBezTo>
                    <a:pt x="11912" y="7085"/>
                    <a:pt x="11406" y="6734"/>
                    <a:pt x="10782" y="6734"/>
                  </a:cubicBezTo>
                  <a:close/>
                  <a:moveTo>
                    <a:pt x="10782" y="9574"/>
                  </a:moveTo>
                  <a:lnTo>
                    <a:pt x="11648" y="11920"/>
                  </a:lnTo>
                  <a:lnTo>
                    <a:pt x="9915" y="11920"/>
                  </a:lnTo>
                  <a:lnTo>
                    <a:pt x="10782" y="9574"/>
                  </a:lnTo>
                  <a:close/>
                  <a:moveTo>
                    <a:pt x="10029" y="12215"/>
                  </a:moveTo>
                  <a:lnTo>
                    <a:pt x="11532" y="12215"/>
                  </a:lnTo>
                  <a:lnTo>
                    <a:pt x="10782" y="12891"/>
                  </a:lnTo>
                  <a:lnTo>
                    <a:pt x="10029" y="12215"/>
                  </a:lnTo>
                  <a:close/>
                  <a:moveTo>
                    <a:pt x="9729" y="12427"/>
                  </a:moveTo>
                  <a:lnTo>
                    <a:pt x="10513" y="13133"/>
                  </a:lnTo>
                  <a:lnTo>
                    <a:pt x="8947" y="14541"/>
                  </a:lnTo>
                  <a:lnTo>
                    <a:pt x="9729" y="12427"/>
                  </a:lnTo>
                  <a:close/>
                  <a:moveTo>
                    <a:pt x="11835" y="12427"/>
                  </a:moveTo>
                  <a:lnTo>
                    <a:pt x="12616" y="14541"/>
                  </a:lnTo>
                  <a:lnTo>
                    <a:pt x="11050" y="13133"/>
                  </a:lnTo>
                  <a:lnTo>
                    <a:pt x="11835" y="12427"/>
                  </a:lnTo>
                  <a:close/>
                  <a:moveTo>
                    <a:pt x="10782" y="13375"/>
                  </a:moveTo>
                  <a:lnTo>
                    <a:pt x="12568" y="14979"/>
                  </a:lnTo>
                  <a:lnTo>
                    <a:pt x="8996" y="14979"/>
                  </a:lnTo>
                  <a:lnTo>
                    <a:pt x="10782" y="13375"/>
                  </a:lnTo>
                  <a:close/>
                  <a:moveTo>
                    <a:pt x="9003" y="15275"/>
                  </a:moveTo>
                  <a:lnTo>
                    <a:pt x="12561" y="15275"/>
                  </a:lnTo>
                  <a:lnTo>
                    <a:pt x="10782" y="16237"/>
                  </a:lnTo>
                  <a:lnTo>
                    <a:pt x="9003" y="15275"/>
                  </a:lnTo>
                  <a:close/>
                  <a:moveTo>
                    <a:pt x="8613" y="15439"/>
                  </a:moveTo>
                  <a:lnTo>
                    <a:pt x="10436" y="16426"/>
                  </a:lnTo>
                  <a:lnTo>
                    <a:pt x="7703" y="17904"/>
                  </a:lnTo>
                  <a:lnTo>
                    <a:pt x="8613" y="15439"/>
                  </a:lnTo>
                  <a:close/>
                  <a:moveTo>
                    <a:pt x="12948" y="15439"/>
                  </a:moveTo>
                  <a:lnTo>
                    <a:pt x="13860" y="17904"/>
                  </a:lnTo>
                  <a:lnTo>
                    <a:pt x="11128" y="16426"/>
                  </a:lnTo>
                  <a:lnTo>
                    <a:pt x="12948" y="15439"/>
                  </a:lnTo>
                  <a:close/>
                  <a:moveTo>
                    <a:pt x="10782" y="16612"/>
                  </a:moveTo>
                  <a:lnTo>
                    <a:pt x="13785" y="18238"/>
                  </a:lnTo>
                  <a:lnTo>
                    <a:pt x="7778" y="18238"/>
                  </a:lnTo>
                  <a:lnTo>
                    <a:pt x="10782" y="16612"/>
                  </a:lnTo>
                  <a:close/>
                  <a:moveTo>
                    <a:pt x="7643" y="18534"/>
                  </a:moveTo>
                  <a:lnTo>
                    <a:pt x="13921" y="18534"/>
                  </a:lnTo>
                  <a:lnTo>
                    <a:pt x="10782" y="19661"/>
                  </a:lnTo>
                  <a:lnTo>
                    <a:pt x="7643" y="18534"/>
                  </a:lnTo>
                  <a:close/>
                  <a:moveTo>
                    <a:pt x="7382" y="18773"/>
                  </a:moveTo>
                  <a:lnTo>
                    <a:pt x="10320" y="19828"/>
                  </a:lnTo>
                  <a:lnTo>
                    <a:pt x="6484" y="21207"/>
                  </a:lnTo>
                  <a:lnTo>
                    <a:pt x="7382" y="18773"/>
                  </a:lnTo>
                  <a:close/>
                  <a:moveTo>
                    <a:pt x="14180" y="18773"/>
                  </a:moveTo>
                  <a:lnTo>
                    <a:pt x="15080" y="21207"/>
                  </a:lnTo>
                  <a:lnTo>
                    <a:pt x="11244" y="19828"/>
                  </a:lnTo>
                  <a:lnTo>
                    <a:pt x="14180" y="18773"/>
                  </a:lnTo>
                  <a:close/>
                </a:path>
              </a:pathLst>
            </a:custGeom>
            <a:solidFill>
              <a:srgbClr val="000000"/>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286" name="Rounded Rectangle"/>
            <p:cNvSpPr/>
            <p:nvPr/>
          </p:nvSpPr>
          <p:spPr>
            <a:xfrm>
              <a:off x="9390" y="1484752"/>
              <a:ext cx="1849998" cy="841766"/>
            </a:xfrm>
            <a:prstGeom prst="roundRect">
              <a:avLst>
                <a:gd name="adj" fmla="val 15179"/>
              </a:avLst>
            </a:prstGeom>
            <a:solidFill>
              <a:srgbClr val="BDCADA"/>
            </a:solidFill>
            <a:ln w="25400" cap="flat">
              <a:solidFill>
                <a:srgbClr val="000000"/>
              </a:solidFill>
              <a:prstDash val="solid"/>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287" name="Circle"/>
            <p:cNvSpPr/>
            <p:nvPr/>
          </p:nvSpPr>
          <p:spPr>
            <a:xfrm>
              <a:off x="1246200" y="1556295"/>
              <a:ext cx="510010" cy="510011"/>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288" name="Circle"/>
            <p:cNvSpPr/>
            <p:nvPr/>
          </p:nvSpPr>
          <p:spPr>
            <a:xfrm>
              <a:off x="1523145" y="1604173"/>
              <a:ext cx="151269" cy="155350"/>
            </a:xfrm>
            <a:prstGeom prst="ellipse">
              <a:avLst/>
            </a:prstGeom>
            <a:solidFill>
              <a:srgbClr val="FFFFFF"/>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289" name="7.100 MHz"/>
            <p:cNvSpPr txBox="1"/>
            <p:nvPr/>
          </p:nvSpPr>
          <p:spPr>
            <a:xfrm>
              <a:off x="0" y="1651021"/>
              <a:ext cx="1234602" cy="320560"/>
            </a:xfrm>
            <a:prstGeom prst="rect">
              <a:avLst/>
            </a:prstGeom>
            <a:noFill/>
            <a:ln w="9525"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2438338">
                <a:defRPr b="0" sz="1700">
                  <a:solidFill>
                    <a:srgbClr val="FFFFFF"/>
                  </a:solidFill>
                </a:defRPr>
              </a:lvl1pPr>
            </a:lstStyle>
            <a:p>
              <a:pPr/>
              <a:r>
                <a:t>7.100 MHz</a:t>
              </a:r>
            </a:p>
          </p:txBody>
        </p:sp>
      </p:grpSp>
      <p:sp>
        <p:nvSpPr>
          <p:cNvPr id="291" name="Ham PC"/>
          <p:cNvSpPr txBox="1"/>
          <p:nvPr/>
        </p:nvSpPr>
        <p:spPr>
          <a:xfrm>
            <a:off x="5592702" y="9366439"/>
            <a:ext cx="1642365" cy="5728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2438338">
              <a:defRPr b="0" sz="3200">
                <a:solidFill>
                  <a:srgbClr val="5E5E5E"/>
                </a:solidFill>
              </a:defRPr>
            </a:lvl1pPr>
          </a:lstStyle>
          <a:p>
            <a:pPr/>
            <a:r>
              <a:t>Ham PC</a:t>
            </a:r>
          </a:p>
        </p:txBody>
      </p:sp>
      <p:sp>
        <p:nvSpPr>
          <p:cNvPr id="292" name="Line"/>
          <p:cNvSpPr/>
          <p:nvPr/>
        </p:nvSpPr>
        <p:spPr>
          <a:xfrm flipV="1">
            <a:off x="18373512" y="5010104"/>
            <a:ext cx="1" cy="2192722"/>
          </a:xfrm>
          <a:prstGeom prst="line">
            <a:avLst/>
          </a:prstGeom>
          <a:ln w="25400">
            <a:solidFill>
              <a:srgbClr val="000000"/>
            </a:solidFill>
            <a:miter lim="400000"/>
          </a:ln>
        </p:spPr>
        <p:txBody>
          <a:bodyPr lIns="50800" tIns="50800" rIns="50800" bIns="50800" anchor="ctr"/>
          <a:lstStyle/>
          <a:p>
            <a:pPr defTabSz="2438338">
              <a:defRPr b="0" sz="2400">
                <a:solidFill>
                  <a:srgbClr val="5E5E5E"/>
                </a:solidFill>
              </a:defRPr>
            </a:pPr>
          </a:p>
        </p:txBody>
      </p:sp>
      <p:sp>
        <p:nvSpPr>
          <p:cNvPr id="293" name="Line"/>
          <p:cNvSpPr/>
          <p:nvPr/>
        </p:nvSpPr>
        <p:spPr>
          <a:xfrm flipV="1">
            <a:off x="20981245" y="5010104"/>
            <a:ext cx="1" cy="2192722"/>
          </a:xfrm>
          <a:prstGeom prst="line">
            <a:avLst/>
          </a:prstGeom>
          <a:ln w="25400">
            <a:solidFill>
              <a:srgbClr val="000000"/>
            </a:solidFill>
            <a:miter lim="400000"/>
          </a:ln>
        </p:spPr>
        <p:txBody>
          <a:bodyPr lIns="50800" tIns="50800" rIns="50800" bIns="50800" anchor="ctr"/>
          <a:lstStyle/>
          <a:p>
            <a:pPr defTabSz="2438338">
              <a:defRPr b="0" sz="2400">
                <a:solidFill>
                  <a:srgbClr val="5E5E5E"/>
                </a:solidFill>
              </a:defRPr>
            </a:pPr>
          </a:p>
        </p:txBody>
      </p:sp>
      <p:sp>
        <p:nvSpPr>
          <p:cNvPr id="294" name="Line"/>
          <p:cNvSpPr/>
          <p:nvPr/>
        </p:nvSpPr>
        <p:spPr>
          <a:xfrm flipV="1">
            <a:off x="18373511" y="9070781"/>
            <a:ext cx="1" cy="1164137"/>
          </a:xfrm>
          <a:prstGeom prst="line">
            <a:avLst/>
          </a:prstGeom>
          <a:ln w="25400">
            <a:solidFill>
              <a:srgbClr val="000000"/>
            </a:solidFill>
            <a:miter lim="400000"/>
          </a:ln>
        </p:spPr>
        <p:txBody>
          <a:bodyPr lIns="50800" tIns="50800" rIns="50800" bIns="50800" anchor="ctr"/>
          <a:lstStyle/>
          <a:p>
            <a:pPr defTabSz="2438338">
              <a:defRPr b="0" sz="2400">
                <a:solidFill>
                  <a:srgbClr val="5E5E5E"/>
                </a:solidFill>
              </a:defRPr>
            </a:pPr>
          </a:p>
        </p:txBody>
      </p:sp>
      <p:sp>
        <p:nvSpPr>
          <p:cNvPr id="295" name="Winlink Servers"/>
          <p:cNvSpPr txBox="1"/>
          <p:nvPr/>
        </p:nvSpPr>
        <p:spPr>
          <a:xfrm>
            <a:off x="16174583" y="7838034"/>
            <a:ext cx="4499459" cy="598222"/>
          </a:xfrm>
          <a:prstGeom prst="rect">
            <a:avLst/>
          </a:prstGeom>
          <a:solidFill>
            <a:srgbClr val="FFFFFF"/>
          </a:solidFill>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3200">
                <a:solidFill>
                  <a:srgbClr val="5E5E5E"/>
                </a:solidFill>
              </a:defRPr>
            </a:lvl1pPr>
          </a:lstStyle>
          <a:p>
            <a:pPr/>
            <a:r>
              <a:t>Winlink Servers</a:t>
            </a:r>
          </a:p>
        </p:txBody>
      </p:sp>
      <p:sp>
        <p:nvSpPr>
          <p:cNvPr id="296" name="Internet"/>
          <p:cNvSpPr txBox="1"/>
          <p:nvPr/>
        </p:nvSpPr>
        <p:spPr>
          <a:xfrm>
            <a:off x="17670999" y="11253995"/>
            <a:ext cx="1506627" cy="5728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2438338">
              <a:defRPr b="0" sz="3200">
                <a:solidFill>
                  <a:srgbClr val="5E5E5E"/>
                </a:solidFill>
              </a:defRPr>
            </a:lvl1pPr>
          </a:lstStyle>
          <a:p>
            <a:pPr/>
            <a:r>
              <a:t>Internet</a:t>
            </a:r>
          </a:p>
        </p:txBody>
      </p:sp>
      <p:grpSp>
        <p:nvGrpSpPr>
          <p:cNvPr id="300" name="Group"/>
          <p:cNvGrpSpPr/>
          <p:nvPr/>
        </p:nvGrpSpPr>
        <p:grpSpPr>
          <a:xfrm>
            <a:off x="8726177" y="3115968"/>
            <a:ext cx="5386996" cy="553302"/>
            <a:chOff x="0" y="0"/>
            <a:chExt cx="5386995" cy="553301"/>
          </a:xfrm>
        </p:grpSpPr>
        <p:sp>
          <p:nvSpPr>
            <p:cNvPr id="297" name="Line"/>
            <p:cNvSpPr/>
            <p:nvPr/>
          </p:nvSpPr>
          <p:spPr>
            <a:xfrm>
              <a:off x="2064323" y="0"/>
              <a:ext cx="1267893" cy="553302"/>
            </a:xfrm>
            <a:prstGeom prst="line">
              <a:avLst/>
            </a:prstGeom>
            <a:noFill/>
            <a:ln w="76200" cap="flat">
              <a:solidFill>
                <a:schemeClr val="accent5">
                  <a:hueOff val="-82419"/>
                  <a:satOff val="-9513"/>
                  <a:lumOff val="-16343"/>
                </a:schemeClr>
              </a:solidFill>
              <a:prstDash val="solid"/>
              <a:miter lim="400000"/>
            </a:ln>
            <a:effectLst/>
          </p:spPr>
          <p:txBody>
            <a:bodyPr wrap="square" lIns="50800" tIns="50800" rIns="50800" bIns="50800" numCol="1" anchor="ctr">
              <a:noAutofit/>
            </a:bodyPr>
            <a:lstStyle/>
            <a:p>
              <a:pPr/>
            </a:p>
          </p:txBody>
        </p:sp>
        <p:sp>
          <p:nvSpPr>
            <p:cNvPr id="298" name="Line"/>
            <p:cNvSpPr/>
            <p:nvPr/>
          </p:nvSpPr>
          <p:spPr>
            <a:xfrm>
              <a:off x="0" y="536221"/>
              <a:ext cx="3337350" cy="1"/>
            </a:xfrm>
            <a:prstGeom prst="line">
              <a:avLst/>
            </a:prstGeom>
            <a:noFill/>
            <a:ln w="76200" cap="flat">
              <a:solidFill>
                <a:schemeClr val="accent5">
                  <a:hueOff val="-82419"/>
                  <a:satOff val="-9513"/>
                  <a:lumOff val="-16343"/>
                </a:schemeClr>
              </a:solidFill>
              <a:prstDash val="solid"/>
              <a:miter lim="400000"/>
              <a:headEnd type="triangle" w="med" len="med"/>
            </a:ln>
            <a:effectLst/>
          </p:spPr>
          <p:txBody>
            <a:bodyPr wrap="square" lIns="50800" tIns="50800" rIns="50800" bIns="50800" numCol="1" anchor="ctr">
              <a:noAutofit/>
            </a:bodyPr>
            <a:lstStyle/>
            <a:p>
              <a:pPr/>
            </a:p>
          </p:txBody>
        </p:sp>
        <p:sp>
          <p:nvSpPr>
            <p:cNvPr id="299" name="Line"/>
            <p:cNvSpPr/>
            <p:nvPr/>
          </p:nvSpPr>
          <p:spPr>
            <a:xfrm>
              <a:off x="2049646" y="701"/>
              <a:ext cx="3337350" cy="1"/>
            </a:xfrm>
            <a:prstGeom prst="line">
              <a:avLst/>
            </a:prstGeom>
            <a:noFill/>
            <a:ln w="76200" cap="flat">
              <a:solidFill>
                <a:schemeClr val="accent5">
                  <a:hueOff val="-82419"/>
                  <a:satOff val="-9513"/>
                  <a:lumOff val="-16343"/>
                </a:schemeClr>
              </a:solidFill>
              <a:prstDash val="solid"/>
              <a:miter lim="400000"/>
              <a:tailEnd type="triangle" w="med" len="med"/>
            </a:ln>
            <a:effectLst/>
          </p:spPr>
          <p:txBody>
            <a:bodyPr wrap="square" lIns="50800" tIns="50800" rIns="50800" bIns="50800" numCol="1" anchor="ctr">
              <a:noAutofit/>
            </a:bodyPr>
            <a:lstStyle/>
            <a:p>
              <a:pPr/>
            </a:p>
          </p:txBody>
        </p:sp>
      </p:grpSp>
      <p:sp>
        <p:nvSpPr>
          <p:cNvPr id="301" name="2. Connect to a server to send and receive emails"/>
          <p:cNvSpPr txBox="1"/>
          <p:nvPr>
            <p:ph type="title" idx="4294967295"/>
          </p:nvPr>
        </p:nvSpPr>
        <p:spPr>
          <a:xfrm>
            <a:off x="1676400" y="-38100"/>
            <a:ext cx="22185263" cy="2326518"/>
          </a:xfrm>
          <a:prstGeom prst="rect">
            <a:avLst/>
          </a:prstGeom>
        </p:spPr>
        <p:txBody>
          <a:bodyPr/>
          <a:lstStyle>
            <a:lvl1pPr defTabSz="553084">
              <a:defRPr sz="7504"/>
            </a:lvl1pPr>
          </a:lstStyle>
          <a:p>
            <a:pPr/>
            <a:r>
              <a:t> 2. Connect to a server to send and receive emails</a:t>
            </a:r>
          </a:p>
        </p:txBody>
      </p:sp>
      <p:sp>
        <p:nvSpPr>
          <p:cNvPr id="302" name="Text Document"/>
          <p:cNvSpPr/>
          <p:nvPr/>
        </p:nvSpPr>
        <p:spPr>
          <a:xfrm>
            <a:off x="11037196" y="3879168"/>
            <a:ext cx="764958" cy="9906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 y="0"/>
                </a:moveTo>
                <a:cubicBezTo>
                  <a:pt x="96" y="0"/>
                  <a:pt x="0" y="72"/>
                  <a:pt x="0" y="162"/>
                </a:cubicBezTo>
                <a:lnTo>
                  <a:pt x="0" y="21438"/>
                </a:lnTo>
                <a:cubicBezTo>
                  <a:pt x="0" y="21528"/>
                  <a:pt x="96" y="21600"/>
                  <a:pt x="213" y="21600"/>
                </a:cubicBezTo>
                <a:lnTo>
                  <a:pt x="21387" y="21600"/>
                </a:lnTo>
                <a:cubicBezTo>
                  <a:pt x="21504" y="21600"/>
                  <a:pt x="21600" y="21528"/>
                  <a:pt x="21600" y="21438"/>
                </a:cubicBezTo>
                <a:lnTo>
                  <a:pt x="21600" y="5895"/>
                </a:lnTo>
                <a:cubicBezTo>
                  <a:pt x="21600" y="5863"/>
                  <a:pt x="21567" y="5837"/>
                  <a:pt x="21525" y="5837"/>
                </a:cubicBezTo>
                <a:lnTo>
                  <a:pt x="14257" y="5837"/>
                </a:lnTo>
                <a:cubicBezTo>
                  <a:pt x="14140" y="5837"/>
                  <a:pt x="14044" y="5765"/>
                  <a:pt x="14044" y="5674"/>
                </a:cubicBezTo>
                <a:lnTo>
                  <a:pt x="14044" y="58"/>
                </a:lnTo>
                <a:cubicBezTo>
                  <a:pt x="14044" y="26"/>
                  <a:pt x="14011" y="0"/>
                  <a:pt x="13969" y="0"/>
                </a:cubicBezTo>
                <a:lnTo>
                  <a:pt x="213" y="0"/>
                </a:lnTo>
                <a:close/>
                <a:moveTo>
                  <a:pt x="15018" y="86"/>
                </a:moveTo>
                <a:cubicBezTo>
                  <a:pt x="14992" y="94"/>
                  <a:pt x="14972" y="114"/>
                  <a:pt x="14972" y="140"/>
                </a:cubicBezTo>
                <a:lnTo>
                  <a:pt x="14972" y="4958"/>
                </a:lnTo>
                <a:cubicBezTo>
                  <a:pt x="14972" y="5048"/>
                  <a:pt x="15068" y="5120"/>
                  <a:pt x="15185" y="5120"/>
                </a:cubicBezTo>
                <a:lnTo>
                  <a:pt x="21419" y="5120"/>
                </a:lnTo>
                <a:cubicBezTo>
                  <a:pt x="21486" y="5120"/>
                  <a:pt x="21519" y="5058"/>
                  <a:pt x="21472" y="5021"/>
                </a:cubicBezTo>
                <a:lnTo>
                  <a:pt x="15100" y="99"/>
                </a:lnTo>
                <a:cubicBezTo>
                  <a:pt x="15077" y="81"/>
                  <a:pt x="15044" y="78"/>
                  <a:pt x="15018" y="86"/>
                </a:cubicBezTo>
                <a:close/>
                <a:moveTo>
                  <a:pt x="3916" y="7813"/>
                </a:moveTo>
                <a:lnTo>
                  <a:pt x="17684" y="7813"/>
                </a:lnTo>
                <a:cubicBezTo>
                  <a:pt x="17718" y="7813"/>
                  <a:pt x="17747" y="7836"/>
                  <a:pt x="17747" y="7862"/>
                </a:cubicBezTo>
                <a:lnTo>
                  <a:pt x="17747" y="8842"/>
                </a:lnTo>
                <a:cubicBezTo>
                  <a:pt x="17747" y="8868"/>
                  <a:pt x="17718" y="8890"/>
                  <a:pt x="17684" y="8890"/>
                </a:cubicBezTo>
                <a:lnTo>
                  <a:pt x="3916" y="8890"/>
                </a:lnTo>
                <a:cubicBezTo>
                  <a:pt x="3882" y="8890"/>
                  <a:pt x="3853" y="8868"/>
                  <a:pt x="3853" y="8842"/>
                </a:cubicBezTo>
                <a:lnTo>
                  <a:pt x="3853" y="7862"/>
                </a:lnTo>
                <a:cubicBezTo>
                  <a:pt x="3853" y="7836"/>
                  <a:pt x="3882" y="7813"/>
                  <a:pt x="3916" y="7813"/>
                </a:cubicBezTo>
                <a:close/>
                <a:moveTo>
                  <a:pt x="3916" y="10498"/>
                </a:moveTo>
                <a:lnTo>
                  <a:pt x="17684" y="10498"/>
                </a:lnTo>
                <a:cubicBezTo>
                  <a:pt x="17718" y="10498"/>
                  <a:pt x="17747" y="10520"/>
                  <a:pt x="17747" y="10546"/>
                </a:cubicBezTo>
                <a:lnTo>
                  <a:pt x="17747" y="11526"/>
                </a:lnTo>
                <a:cubicBezTo>
                  <a:pt x="17747" y="11552"/>
                  <a:pt x="17718" y="11573"/>
                  <a:pt x="17684" y="11573"/>
                </a:cubicBezTo>
                <a:lnTo>
                  <a:pt x="3916" y="11573"/>
                </a:lnTo>
                <a:cubicBezTo>
                  <a:pt x="3882" y="11573"/>
                  <a:pt x="3853" y="11552"/>
                  <a:pt x="3853" y="11526"/>
                </a:cubicBezTo>
                <a:lnTo>
                  <a:pt x="3853" y="10546"/>
                </a:lnTo>
                <a:cubicBezTo>
                  <a:pt x="3853" y="10520"/>
                  <a:pt x="3882" y="10498"/>
                  <a:pt x="3916" y="10498"/>
                </a:cubicBezTo>
                <a:close/>
                <a:moveTo>
                  <a:pt x="3916" y="13182"/>
                </a:moveTo>
                <a:lnTo>
                  <a:pt x="17684" y="13182"/>
                </a:lnTo>
                <a:cubicBezTo>
                  <a:pt x="17718" y="13182"/>
                  <a:pt x="17747" y="13204"/>
                  <a:pt x="17747" y="13230"/>
                </a:cubicBezTo>
                <a:lnTo>
                  <a:pt x="17747" y="14210"/>
                </a:lnTo>
                <a:cubicBezTo>
                  <a:pt x="17747" y="14237"/>
                  <a:pt x="17718" y="14257"/>
                  <a:pt x="17684" y="14257"/>
                </a:cubicBezTo>
                <a:lnTo>
                  <a:pt x="3916" y="14257"/>
                </a:lnTo>
                <a:cubicBezTo>
                  <a:pt x="3882" y="14257"/>
                  <a:pt x="3853" y="14237"/>
                  <a:pt x="3853" y="14210"/>
                </a:cubicBezTo>
                <a:lnTo>
                  <a:pt x="3853" y="13230"/>
                </a:lnTo>
                <a:cubicBezTo>
                  <a:pt x="3853" y="13204"/>
                  <a:pt x="3882" y="13182"/>
                  <a:pt x="3916" y="13182"/>
                </a:cubicBezTo>
                <a:close/>
                <a:moveTo>
                  <a:pt x="3916" y="15866"/>
                </a:moveTo>
                <a:lnTo>
                  <a:pt x="17684" y="15866"/>
                </a:lnTo>
                <a:cubicBezTo>
                  <a:pt x="17718" y="15866"/>
                  <a:pt x="17747" y="15888"/>
                  <a:pt x="17747" y="15914"/>
                </a:cubicBezTo>
                <a:lnTo>
                  <a:pt x="17747" y="16894"/>
                </a:lnTo>
                <a:cubicBezTo>
                  <a:pt x="17747" y="16921"/>
                  <a:pt x="17718" y="16941"/>
                  <a:pt x="17684" y="16941"/>
                </a:cubicBezTo>
                <a:lnTo>
                  <a:pt x="3916" y="16941"/>
                </a:lnTo>
                <a:cubicBezTo>
                  <a:pt x="3882" y="16941"/>
                  <a:pt x="3853" y="16921"/>
                  <a:pt x="3853" y="16894"/>
                </a:cubicBezTo>
                <a:lnTo>
                  <a:pt x="3853" y="15914"/>
                </a:lnTo>
                <a:cubicBezTo>
                  <a:pt x="3853" y="15888"/>
                  <a:pt x="3882" y="15866"/>
                  <a:pt x="3916" y="15866"/>
                </a:cubicBezTo>
                <a:close/>
              </a:path>
            </a:pathLst>
          </a:custGeom>
          <a:solidFill>
            <a:schemeClr val="accent3">
              <a:hueOff val="362282"/>
              <a:satOff val="31803"/>
              <a:lumOff val="-18242"/>
            </a:schemeClr>
          </a:solidFill>
          <a:ln w="12700">
            <a:miter lim="400000"/>
          </a:ln>
        </p:spPr>
        <p:txBody>
          <a:bodyPr lIns="50800" tIns="50800" rIns="50800" bIns="50800" anchor="ctr"/>
          <a:lstStyle/>
          <a:p>
            <a:pPr>
              <a:defRPr b="0" sz="3200">
                <a:solidFill>
                  <a:srgbClr val="FFFFFF"/>
                </a:solidFill>
                <a:latin typeface="+mn-lt"/>
                <a:ea typeface="+mn-ea"/>
                <a:cs typeface="+mn-cs"/>
                <a:sym typeface="Helvetica Neue Medium"/>
              </a:defRPr>
            </a:pPr>
          </a:p>
        </p:txBody>
      </p:sp>
      <p:sp>
        <p:nvSpPr>
          <p:cNvPr id="303" name="Radio transmission modes include ARDOP, VARA, Pactor 3, packet, and many more."/>
          <p:cNvSpPr txBox="1"/>
          <p:nvPr/>
        </p:nvSpPr>
        <p:spPr>
          <a:xfrm>
            <a:off x="3647271" y="10887117"/>
            <a:ext cx="12341609" cy="13065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i="1" sz="4000"/>
            </a:lvl1pPr>
          </a:lstStyle>
          <a:p>
            <a:pPr/>
            <a:r>
              <a:t>Radio transmission modes include ARDOP, VARA, Pactor 3, packet, and many more. </a:t>
            </a:r>
          </a:p>
        </p:txBody>
      </p:sp>
      <p:sp>
        <p:nvSpPr>
          <p:cNvPr id="304" name="2"/>
          <p:cNvSpPr/>
          <p:nvPr/>
        </p:nvSpPr>
        <p:spPr>
          <a:xfrm>
            <a:off x="12551050" y="2534694"/>
            <a:ext cx="1062026" cy="1062026"/>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5800">
                <a:solidFill>
                  <a:srgbClr val="FFFFFF"/>
                </a:solidFill>
                <a:latin typeface="+mn-lt"/>
                <a:ea typeface="+mn-ea"/>
                <a:cs typeface="+mn-cs"/>
                <a:sym typeface="Helvetica Neue Medium"/>
              </a:defRPr>
            </a:lvl1pPr>
          </a:lstStyle>
          <a:p>
            <a:pPr/>
            <a:r>
              <a:t>2</a:t>
            </a:r>
          </a:p>
        </p:txBody>
      </p:sp>
      <p:sp>
        <p:nvSpPr>
          <p:cNvPr id="305" name="Text Document"/>
          <p:cNvSpPr/>
          <p:nvPr/>
        </p:nvSpPr>
        <p:spPr>
          <a:xfrm>
            <a:off x="6031405" y="5611160"/>
            <a:ext cx="764958" cy="9906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 y="0"/>
                </a:moveTo>
                <a:cubicBezTo>
                  <a:pt x="96" y="0"/>
                  <a:pt x="0" y="72"/>
                  <a:pt x="0" y="162"/>
                </a:cubicBezTo>
                <a:lnTo>
                  <a:pt x="0" y="21438"/>
                </a:lnTo>
                <a:cubicBezTo>
                  <a:pt x="0" y="21528"/>
                  <a:pt x="96" y="21600"/>
                  <a:pt x="213" y="21600"/>
                </a:cubicBezTo>
                <a:lnTo>
                  <a:pt x="21387" y="21600"/>
                </a:lnTo>
                <a:cubicBezTo>
                  <a:pt x="21504" y="21600"/>
                  <a:pt x="21600" y="21528"/>
                  <a:pt x="21600" y="21438"/>
                </a:cubicBezTo>
                <a:lnTo>
                  <a:pt x="21600" y="5895"/>
                </a:lnTo>
                <a:cubicBezTo>
                  <a:pt x="21600" y="5863"/>
                  <a:pt x="21567" y="5837"/>
                  <a:pt x="21525" y="5837"/>
                </a:cubicBezTo>
                <a:lnTo>
                  <a:pt x="14257" y="5837"/>
                </a:lnTo>
                <a:cubicBezTo>
                  <a:pt x="14140" y="5837"/>
                  <a:pt x="14044" y="5765"/>
                  <a:pt x="14044" y="5674"/>
                </a:cubicBezTo>
                <a:lnTo>
                  <a:pt x="14044" y="58"/>
                </a:lnTo>
                <a:cubicBezTo>
                  <a:pt x="14044" y="26"/>
                  <a:pt x="14011" y="0"/>
                  <a:pt x="13969" y="0"/>
                </a:cubicBezTo>
                <a:lnTo>
                  <a:pt x="213" y="0"/>
                </a:lnTo>
                <a:close/>
                <a:moveTo>
                  <a:pt x="15018" y="86"/>
                </a:moveTo>
                <a:cubicBezTo>
                  <a:pt x="14992" y="94"/>
                  <a:pt x="14972" y="114"/>
                  <a:pt x="14972" y="140"/>
                </a:cubicBezTo>
                <a:lnTo>
                  <a:pt x="14972" y="4958"/>
                </a:lnTo>
                <a:cubicBezTo>
                  <a:pt x="14972" y="5048"/>
                  <a:pt x="15068" y="5120"/>
                  <a:pt x="15185" y="5120"/>
                </a:cubicBezTo>
                <a:lnTo>
                  <a:pt x="21419" y="5120"/>
                </a:lnTo>
                <a:cubicBezTo>
                  <a:pt x="21486" y="5120"/>
                  <a:pt x="21519" y="5058"/>
                  <a:pt x="21472" y="5021"/>
                </a:cubicBezTo>
                <a:lnTo>
                  <a:pt x="15100" y="99"/>
                </a:lnTo>
                <a:cubicBezTo>
                  <a:pt x="15077" y="81"/>
                  <a:pt x="15044" y="78"/>
                  <a:pt x="15018" y="86"/>
                </a:cubicBezTo>
                <a:close/>
                <a:moveTo>
                  <a:pt x="3916" y="7813"/>
                </a:moveTo>
                <a:lnTo>
                  <a:pt x="17684" y="7813"/>
                </a:lnTo>
                <a:cubicBezTo>
                  <a:pt x="17718" y="7813"/>
                  <a:pt x="17747" y="7836"/>
                  <a:pt x="17747" y="7862"/>
                </a:cubicBezTo>
                <a:lnTo>
                  <a:pt x="17747" y="8842"/>
                </a:lnTo>
                <a:cubicBezTo>
                  <a:pt x="17747" y="8868"/>
                  <a:pt x="17718" y="8890"/>
                  <a:pt x="17684" y="8890"/>
                </a:cubicBezTo>
                <a:lnTo>
                  <a:pt x="3916" y="8890"/>
                </a:lnTo>
                <a:cubicBezTo>
                  <a:pt x="3882" y="8890"/>
                  <a:pt x="3853" y="8868"/>
                  <a:pt x="3853" y="8842"/>
                </a:cubicBezTo>
                <a:lnTo>
                  <a:pt x="3853" y="7862"/>
                </a:lnTo>
                <a:cubicBezTo>
                  <a:pt x="3853" y="7836"/>
                  <a:pt x="3882" y="7813"/>
                  <a:pt x="3916" y="7813"/>
                </a:cubicBezTo>
                <a:close/>
                <a:moveTo>
                  <a:pt x="3916" y="10498"/>
                </a:moveTo>
                <a:lnTo>
                  <a:pt x="17684" y="10498"/>
                </a:lnTo>
                <a:cubicBezTo>
                  <a:pt x="17718" y="10498"/>
                  <a:pt x="17747" y="10520"/>
                  <a:pt x="17747" y="10546"/>
                </a:cubicBezTo>
                <a:lnTo>
                  <a:pt x="17747" y="11526"/>
                </a:lnTo>
                <a:cubicBezTo>
                  <a:pt x="17747" y="11552"/>
                  <a:pt x="17718" y="11573"/>
                  <a:pt x="17684" y="11573"/>
                </a:cubicBezTo>
                <a:lnTo>
                  <a:pt x="3916" y="11573"/>
                </a:lnTo>
                <a:cubicBezTo>
                  <a:pt x="3882" y="11573"/>
                  <a:pt x="3853" y="11552"/>
                  <a:pt x="3853" y="11526"/>
                </a:cubicBezTo>
                <a:lnTo>
                  <a:pt x="3853" y="10546"/>
                </a:lnTo>
                <a:cubicBezTo>
                  <a:pt x="3853" y="10520"/>
                  <a:pt x="3882" y="10498"/>
                  <a:pt x="3916" y="10498"/>
                </a:cubicBezTo>
                <a:close/>
                <a:moveTo>
                  <a:pt x="3916" y="13182"/>
                </a:moveTo>
                <a:lnTo>
                  <a:pt x="17684" y="13182"/>
                </a:lnTo>
                <a:cubicBezTo>
                  <a:pt x="17718" y="13182"/>
                  <a:pt x="17747" y="13204"/>
                  <a:pt x="17747" y="13230"/>
                </a:cubicBezTo>
                <a:lnTo>
                  <a:pt x="17747" y="14210"/>
                </a:lnTo>
                <a:cubicBezTo>
                  <a:pt x="17747" y="14237"/>
                  <a:pt x="17718" y="14257"/>
                  <a:pt x="17684" y="14257"/>
                </a:cubicBezTo>
                <a:lnTo>
                  <a:pt x="3916" y="14257"/>
                </a:lnTo>
                <a:cubicBezTo>
                  <a:pt x="3882" y="14257"/>
                  <a:pt x="3853" y="14237"/>
                  <a:pt x="3853" y="14210"/>
                </a:cubicBezTo>
                <a:lnTo>
                  <a:pt x="3853" y="13230"/>
                </a:lnTo>
                <a:cubicBezTo>
                  <a:pt x="3853" y="13204"/>
                  <a:pt x="3882" y="13182"/>
                  <a:pt x="3916" y="13182"/>
                </a:cubicBezTo>
                <a:close/>
                <a:moveTo>
                  <a:pt x="3916" y="15866"/>
                </a:moveTo>
                <a:lnTo>
                  <a:pt x="17684" y="15866"/>
                </a:lnTo>
                <a:cubicBezTo>
                  <a:pt x="17718" y="15866"/>
                  <a:pt x="17747" y="15888"/>
                  <a:pt x="17747" y="15914"/>
                </a:cubicBezTo>
                <a:lnTo>
                  <a:pt x="17747" y="16894"/>
                </a:lnTo>
                <a:cubicBezTo>
                  <a:pt x="17747" y="16921"/>
                  <a:pt x="17718" y="16941"/>
                  <a:pt x="17684" y="16941"/>
                </a:cubicBezTo>
                <a:lnTo>
                  <a:pt x="3916" y="16941"/>
                </a:lnTo>
                <a:cubicBezTo>
                  <a:pt x="3882" y="16941"/>
                  <a:pt x="3853" y="16921"/>
                  <a:pt x="3853" y="16894"/>
                </a:cubicBezTo>
                <a:lnTo>
                  <a:pt x="3853" y="15914"/>
                </a:lnTo>
                <a:cubicBezTo>
                  <a:pt x="3853" y="15888"/>
                  <a:pt x="3882" y="15866"/>
                  <a:pt x="3916" y="15866"/>
                </a:cubicBezTo>
                <a:close/>
              </a:path>
            </a:pathLst>
          </a:custGeom>
          <a:solidFill>
            <a:schemeClr val="accent5">
              <a:hueOff val="-82419"/>
              <a:satOff val="-9513"/>
              <a:lumOff val="-16343"/>
            </a:schemeClr>
          </a:solidFill>
          <a:ln w="12700">
            <a:miter lim="400000"/>
          </a:ln>
        </p:spPr>
        <p:txBody>
          <a:bodyPr lIns="50800" tIns="50800" rIns="50800" bIns="50800" anchor="ctr"/>
          <a:lstStyle/>
          <a:p>
            <a:pPr>
              <a:defRPr b="0" sz="3200">
                <a:solidFill>
                  <a:srgbClr val="FFFFFF"/>
                </a:solidFill>
                <a:latin typeface="+mn-lt"/>
                <a:ea typeface="+mn-ea"/>
                <a:cs typeface="+mn-cs"/>
                <a:sym typeface="Helvetica Neue Medium"/>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3"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7" name="Line"/>
          <p:cNvSpPr/>
          <p:nvPr/>
        </p:nvSpPr>
        <p:spPr>
          <a:xfrm flipV="1">
            <a:off x="6413883" y="5010104"/>
            <a:ext cx="1" cy="2192722"/>
          </a:xfrm>
          <a:prstGeom prst="line">
            <a:avLst/>
          </a:prstGeom>
          <a:ln w="25400">
            <a:solidFill>
              <a:srgbClr val="000000"/>
            </a:solidFill>
            <a:miter lim="400000"/>
          </a:ln>
        </p:spPr>
        <p:txBody>
          <a:bodyPr lIns="50800" tIns="50800" rIns="50800" bIns="50800" anchor="ctr"/>
          <a:lstStyle/>
          <a:p>
            <a:pPr defTabSz="2438338">
              <a:defRPr b="0" sz="2400">
                <a:solidFill>
                  <a:srgbClr val="5E5E5E"/>
                </a:solidFill>
              </a:defRPr>
            </a:pPr>
          </a:p>
        </p:txBody>
      </p:sp>
      <p:sp>
        <p:nvSpPr>
          <p:cNvPr id="308" name="Line"/>
          <p:cNvSpPr/>
          <p:nvPr/>
        </p:nvSpPr>
        <p:spPr>
          <a:xfrm flipH="1" flipV="1">
            <a:off x="15875713" y="9079761"/>
            <a:ext cx="1624405" cy="1624405"/>
          </a:xfrm>
          <a:prstGeom prst="line">
            <a:avLst/>
          </a:prstGeom>
          <a:ln w="25400">
            <a:solidFill>
              <a:srgbClr val="000000"/>
            </a:solidFill>
            <a:miter lim="400000"/>
          </a:ln>
        </p:spPr>
        <p:txBody>
          <a:bodyPr lIns="50800" tIns="50800" rIns="50800" bIns="50800" anchor="ctr"/>
          <a:lstStyle/>
          <a:p>
            <a:pPr defTabSz="2438338">
              <a:defRPr b="0" sz="2400">
                <a:solidFill>
                  <a:srgbClr val="5E5E5E"/>
                </a:solidFill>
              </a:defRPr>
            </a:pPr>
          </a:p>
        </p:txBody>
      </p:sp>
      <p:sp>
        <p:nvSpPr>
          <p:cNvPr id="309" name="Line"/>
          <p:cNvSpPr/>
          <p:nvPr/>
        </p:nvSpPr>
        <p:spPr>
          <a:xfrm flipV="1">
            <a:off x="15875473" y="5010104"/>
            <a:ext cx="1" cy="2192722"/>
          </a:xfrm>
          <a:prstGeom prst="line">
            <a:avLst/>
          </a:prstGeom>
          <a:ln w="63500">
            <a:solidFill>
              <a:schemeClr val="accent5">
                <a:hueOff val="-82419"/>
                <a:satOff val="-9513"/>
                <a:lumOff val="-16343"/>
              </a:schemeClr>
            </a:solidFill>
            <a:miter lim="400000"/>
            <a:headEnd type="triangle"/>
          </a:ln>
        </p:spPr>
        <p:txBody>
          <a:bodyPr lIns="50800" tIns="50800" rIns="50800" bIns="50800" anchor="ctr"/>
          <a:lstStyle/>
          <a:p>
            <a:pPr defTabSz="2438338">
              <a:defRPr b="0" sz="2400">
                <a:solidFill>
                  <a:srgbClr val="5E5E5E"/>
                </a:solidFill>
              </a:defRPr>
            </a:pPr>
          </a:p>
        </p:txBody>
      </p:sp>
      <p:sp>
        <p:nvSpPr>
          <p:cNvPr id="310" name="Computer"/>
          <p:cNvSpPr/>
          <p:nvPr/>
        </p:nvSpPr>
        <p:spPr>
          <a:xfrm>
            <a:off x="5108960" y="7043100"/>
            <a:ext cx="2711448" cy="2188091"/>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solidFill>
            <a:srgbClr val="00A1FF"/>
          </a:solidFill>
          <a:ln>
            <a:solidFill>
              <a:srgbClr val="000000"/>
            </a:solidFill>
            <a:miter lim="400000"/>
          </a:ln>
        </p:spPr>
        <p:txBody>
          <a:bodyPr lIns="50800" tIns="50800" rIns="50800" bIns="50800" anchor="ctr"/>
          <a:lstStyle/>
          <a:p>
            <a:pPr>
              <a:defRPr b="0" sz="3200">
                <a:latin typeface="+mn-lt"/>
                <a:ea typeface="+mn-ea"/>
                <a:cs typeface="+mn-cs"/>
                <a:sym typeface="Helvetica Neue Medium"/>
              </a:defRPr>
            </a:pPr>
          </a:p>
        </p:txBody>
      </p:sp>
      <p:grpSp>
        <p:nvGrpSpPr>
          <p:cNvPr id="314" name="Group"/>
          <p:cNvGrpSpPr/>
          <p:nvPr/>
        </p:nvGrpSpPr>
        <p:grpSpPr>
          <a:xfrm>
            <a:off x="15165018" y="7192633"/>
            <a:ext cx="1404724" cy="1889026"/>
            <a:chOff x="0" y="0"/>
            <a:chExt cx="1404722" cy="1889025"/>
          </a:xfrm>
        </p:grpSpPr>
        <p:sp>
          <p:nvSpPr>
            <p:cNvPr id="311" name="Rectangle"/>
            <p:cNvSpPr/>
            <p:nvPr/>
          </p:nvSpPr>
          <p:spPr>
            <a:xfrm>
              <a:off x="0" y="0"/>
              <a:ext cx="1404723" cy="1889026"/>
            </a:xfrm>
            <a:prstGeom prst="rect">
              <a:avLst/>
            </a:prstGeom>
            <a:solidFill>
              <a:srgbClr val="00A1FF"/>
            </a:solidFill>
            <a:ln w="12700" cap="flat">
              <a:noFill/>
              <a:miter lim="400000"/>
            </a:ln>
            <a:effectLst/>
          </p:spPr>
          <p:txBody>
            <a:bodyPr wrap="square" lIns="50800" tIns="50800" rIns="50800" bIns="50800" numCol="1" anchor="ctr">
              <a:noAutofit/>
            </a:bodyPr>
            <a:lstStyle/>
            <a:p>
              <a:pPr>
                <a:defRPr b="0" sz="3200">
                  <a:latin typeface="+mn-lt"/>
                  <a:ea typeface="+mn-ea"/>
                  <a:cs typeface="+mn-cs"/>
                  <a:sym typeface="Helvetica Neue Medium"/>
                </a:defRPr>
              </a:pPr>
            </a:p>
          </p:txBody>
        </p:sp>
        <p:sp>
          <p:nvSpPr>
            <p:cNvPr id="312" name="Rounded Rectangle"/>
            <p:cNvSpPr/>
            <p:nvPr/>
          </p:nvSpPr>
          <p:spPr>
            <a:xfrm>
              <a:off x="142640" y="288765"/>
              <a:ext cx="1119446" cy="292898"/>
            </a:xfrm>
            <a:prstGeom prst="roundRect">
              <a:avLst>
                <a:gd name="adj" fmla="val 50000"/>
              </a:avLst>
            </a:prstGeom>
            <a:solidFill>
              <a:schemeClr val="accent1">
                <a:lumOff val="16847"/>
              </a:schemeClr>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313" name="Rounded Rectangle"/>
            <p:cNvSpPr/>
            <p:nvPr/>
          </p:nvSpPr>
          <p:spPr>
            <a:xfrm>
              <a:off x="142640" y="798064"/>
              <a:ext cx="1119446" cy="292898"/>
            </a:xfrm>
            <a:prstGeom prst="roundRect">
              <a:avLst>
                <a:gd name="adj" fmla="val 50000"/>
              </a:avLst>
            </a:prstGeom>
            <a:solidFill>
              <a:schemeClr val="accent1">
                <a:lumOff val="16847"/>
              </a:schemeClr>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grpSp>
      <p:grpSp>
        <p:nvGrpSpPr>
          <p:cNvPr id="318" name="Group"/>
          <p:cNvGrpSpPr/>
          <p:nvPr/>
        </p:nvGrpSpPr>
        <p:grpSpPr>
          <a:xfrm>
            <a:off x="17721952" y="7192633"/>
            <a:ext cx="1404722" cy="1889024"/>
            <a:chOff x="0" y="0"/>
            <a:chExt cx="1404721" cy="1889023"/>
          </a:xfrm>
        </p:grpSpPr>
        <p:sp>
          <p:nvSpPr>
            <p:cNvPr id="315" name="Rectangle"/>
            <p:cNvSpPr/>
            <p:nvPr/>
          </p:nvSpPr>
          <p:spPr>
            <a:xfrm>
              <a:off x="0" y="0"/>
              <a:ext cx="1404722" cy="1889024"/>
            </a:xfrm>
            <a:prstGeom prst="rect">
              <a:avLst/>
            </a:prstGeom>
            <a:solidFill>
              <a:srgbClr val="00A1FF"/>
            </a:solidFill>
            <a:ln w="12700" cap="flat">
              <a:noFill/>
              <a:miter lim="400000"/>
            </a:ln>
            <a:effectLst/>
          </p:spPr>
          <p:txBody>
            <a:bodyPr wrap="square" lIns="50800" tIns="50800" rIns="50800" bIns="50800" numCol="1" anchor="ctr">
              <a:noAutofit/>
            </a:bodyPr>
            <a:lstStyle/>
            <a:p>
              <a:pPr>
                <a:defRPr b="0" sz="3200">
                  <a:latin typeface="+mn-lt"/>
                  <a:ea typeface="+mn-ea"/>
                  <a:cs typeface="+mn-cs"/>
                  <a:sym typeface="Helvetica Neue Medium"/>
                </a:defRPr>
              </a:pPr>
            </a:p>
          </p:txBody>
        </p:sp>
        <p:sp>
          <p:nvSpPr>
            <p:cNvPr id="316" name="Rounded Rectangle"/>
            <p:cNvSpPr/>
            <p:nvPr/>
          </p:nvSpPr>
          <p:spPr>
            <a:xfrm>
              <a:off x="142640" y="288764"/>
              <a:ext cx="1119444" cy="292898"/>
            </a:xfrm>
            <a:prstGeom prst="roundRect">
              <a:avLst>
                <a:gd name="adj" fmla="val 50000"/>
              </a:avLst>
            </a:prstGeom>
            <a:solidFill>
              <a:schemeClr val="accent1">
                <a:lumOff val="16847"/>
              </a:schemeClr>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317" name="Rounded Rectangle"/>
            <p:cNvSpPr/>
            <p:nvPr/>
          </p:nvSpPr>
          <p:spPr>
            <a:xfrm>
              <a:off x="142640" y="798063"/>
              <a:ext cx="1119444" cy="292898"/>
            </a:xfrm>
            <a:prstGeom prst="roundRect">
              <a:avLst>
                <a:gd name="adj" fmla="val 50000"/>
              </a:avLst>
            </a:prstGeom>
            <a:solidFill>
              <a:schemeClr val="accent1">
                <a:lumOff val="16847"/>
              </a:schemeClr>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grpSp>
      <p:grpSp>
        <p:nvGrpSpPr>
          <p:cNvPr id="322" name="Group"/>
          <p:cNvGrpSpPr/>
          <p:nvPr/>
        </p:nvGrpSpPr>
        <p:grpSpPr>
          <a:xfrm>
            <a:off x="20278884" y="7192633"/>
            <a:ext cx="1404724" cy="1889026"/>
            <a:chOff x="0" y="0"/>
            <a:chExt cx="1404722" cy="1889025"/>
          </a:xfrm>
        </p:grpSpPr>
        <p:sp>
          <p:nvSpPr>
            <p:cNvPr id="319" name="Rectangle"/>
            <p:cNvSpPr/>
            <p:nvPr/>
          </p:nvSpPr>
          <p:spPr>
            <a:xfrm>
              <a:off x="0" y="0"/>
              <a:ext cx="1404723" cy="1889026"/>
            </a:xfrm>
            <a:prstGeom prst="rect">
              <a:avLst/>
            </a:prstGeom>
            <a:solidFill>
              <a:srgbClr val="00A1FF"/>
            </a:solidFill>
            <a:ln w="12700" cap="flat">
              <a:noFill/>
              <a:miter lim="400000"/>
            </a:ln>
            <a:effectLst/>
          </p:spPr>
          <p:txBody>
            <a:bodyPr wrap="square" lIns="50800" tIns="50800" rIns="50800" bIns="50800" numCol="1" anchor="ctr">
              <a:noAutofit/>
            </a:bodyPr>
            <a:lstStyle/>
            <a:p>
              <a:pPr>
                <a:defRPr b="0" sz="3200">
                  <a:latin typeface="+mn-lt"/>
                  <a:ea typeface="+mn-ea"/>
                  <a:cs typeface="+mn-cs"/>
                  <a:sym typeface="Helvetica Neue Medium"/>
                </a:defRPr>
              </a:pPr>
            </a:p>
          </p:txBody>
        </p:sp>
        <p:sp>
          <p:nvSpPr>
            <p:cNvPr id="320" name="Rounded Rectangle"/>
            <p:cNvSpPr/>
            <p:nvPr/>
          </p:nvSpPr>
          <p:spPr>
            <a:xfrm>
              <a:off x="142640" y="288765"/>
              <a:ext cx="1119446" cy="292898"/>
            </a:xfrm>
            <a:prstGeom prst="roundRect">
              <a:avLst>
                <a:gd name="adj" fmla="val 50000"/>
              </a:avLst>
            </a:prstGeom>
            <a:solidFill>
              <a:schemeClr val="accent1">
                <a:lumOff val="16847"/>
              </a:schemeClr>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321" name="Rounded Rectangle"/>
            <p:cNvSpPr/>
            <p:nvPr/>
          </p:nvSpPr>
          <p:spPr>
            <a:xfrm>
              <a:off x="142640" y="798064"/>
              <a:ext cx="1119446" cy="292898"/>
            </a:xfrm>
            <a:prstGeom prst="roundRect">
              <a:avLst>
                <a:gd name="adj" fmla="val 50000"/>
              </a:avLst>
            </a:prstGeom>
            <a:solidFill>
              <a:schemeClr val="accent1">
                <a:lumOff val="16847"/>
              </a:schemeClr>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grpSp>
      <p:grpSp>
        <p:nvGrpSpPr>
          <p:cNvPr id="328" name="Group"/>
          <p:cNvGrpSpPr/>
          <p:nvPr/>
        </p:nvGrpSpPr>
        <p:grpSpPr>
          <a:xfrm>
            <a:off x="14937685" y="2693779"/>
            <a:ext cx="1859388" cy="2326518"/>
            <a:chOff x="0" y="0"/>
            <a:chExt cx="1859387" cy="2326517"/>
          </a:xfrm>
        </p:grpSpPr>
        <p:sp>
          <p:nvSpPr>
            <p:cNvPr id="323" name="Radio Tower"/>
            <p:cNvSpPr/>
            <p:nvPr/>
          </p:nvSpPr>
          <p:spPr>
            <a:xfrm>
              <a:off x="312983" y="0"/>
              <a:ext cx="1242812" cy="17903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9" y="0"/>
                  </a:moveTo>
                  <a:cubicBezTo>
                    <a:pt x="4844" y="0"/>
                    <a:pt x="0" y="3364"/>
                    <a:pt x="0" y="7498"/>
                  </a:cubicBezTo>
                  <a:cubicBezTo>
                    <a:pt x="0" y="10532"/>
                    <a:pt x="2679" y="13248"/>
                    <a:pt x="6711" y="14418"/>
                  </a:cubicBezTo>
                  <a:lnTo>
                    <a:pt x="6905" y="13852"/>
                  </a:lnTo>
                  <a:cubicBezTo>
                    <a:pt x="3202" y="12777"/>
                    <a:pt x="881" y="10284"/>
                    <a:pt x="881" y="7498"/>
                  </a:cubicBezTo>
                  <a:cubicBezTo>
                    <a:pt x="881" y="3702"/>
                    <a:pt x="5330" y="613"/>
                    <a:pt x="10799" y="613"/>
                  </a:cubicBezTo>
                  <a:cubicBezTo>
                    <a:pt x="16267" y="613"/>
                    <a:pt x="20717" y="3702"/>
                    <a:pt x="20717" y="7498"/>
                  </a:cubicBezTo>
                  <a:cubicBezTo>
                    <a:pt x="20717" y="10294"/>
                    <a:pt x="18385" y="12790"/>
                    <a:pt x="14664" y="13860"/>
                  </a:cubicBezTo>
                  <a:lnTo>
                    <a:pt x="14855" y="14426"/>
                  </a:lnTo>
                  <a:cubicBezTo>
                    <a:pt x="18907" y="13261"/>
                    <a:pt x="21600" y="10542"/>
                    <a:pt x="21600" y="7498"/>
                  </a:cubicBezTo>
                  <a:cubicBezTo>
                    <a:pt x="21600" y="3364"/>
                    <a:pt x="16754" y="0"/>
                    <a:pt x="10799" y="0"/>
                  </a:cubicBezTo>
                  <a:close/>
                  <a:moveTo>
                    <a:pt x="10782" y="2273"/>
                  </a:moveTo>
                  <a:cubicBezTo>
                    <a:pt x="6615" y="2273"/>
                    <a:pt x="3224" y="4625"/>
                    <a:pt x="3224" y="7518"/>
                  </a:cubicBezTo>
                  <a:cubicBezTo>
                    <a:pt x="3224" y="9596"/>
                    <a:pt x="4974" y="11397"/>
                    <a:pt x="7505" y="12246"/>
                  </a:cubicBezTo>
                  <a:lnTo>
                    <a:pt x="7730" y="11636"/>
                  </a:lnTo>
                  <a:cubicBezTo>
                    <a:pt x="5583" y="10866"/>
                    <a:pt x="4112" y="9308"/>
                    <a:pt x="4112" y="7518"/>
                  </a:cubicBezTo>
                  <a:cubicBezTo>
                    <a:pt x="4112" y="4965"/>
                    <a:pt x="7104" y="2890"/>
                    <a:pt x="10782" y="2890"/>
                  </a:cubicBezTo>
                  <a:cubicBezTo>
                    <a:pt x="14459" y="2890"/>
                    <a:pt x="17452" y="4965"/>
                    <a:pt x="17452" y="7518"/>
                  </a:cubicBezTo>
                  <a:cubicBezTo>
                    <a:pt x="17452" y="9308"/>
                    <a:pt x="15979" y="10866"/>
                    <a:pt x="13831" y="11636"/>
                  </a:cubicBezTo>
                  <a:lnTo>
                    <a:pt x="14059" y="12246"/>
                  </a:lnTo>
                  <a:cubicBezTo>
                    <a:pt x="16590" y="11397"/>
                    <a:pt x="18340" y="9596"/>
                    <a:pt x="18340" y="7518"/>
                  </a:cubicBezTo>
                  <a:cubicBezTo>
                    <a:pt x="18340" y="4625"/>
                    <a:pt x="14949" y="2273"/>
                    <a:pt x="10782" y="2273"/>
                  </a:cubicBezTo>
                  <a:close/>
                  <a:moveTo>
                    <a:pt x="10782" y="4513"/>
                  </a:moveTo>
                  <a:cubicBezTo>
                    <a:pt x="8395" y="4513"/>
                    <a:pt x="6452" y="5861"/>
                    <a:pt x="6452" y="7518"/>
                  </a:cubicBezTo>
                  <a:cubicBezTo>
                    <a:pt x="6452" y="8546"/>
                    <a:pt x="7201" y="9456"/>
                    <a:pt x="8337" y="9998"/>
                  </a:cubicBezTo>
                  <a:lnTo>
                    <a:pt x="8575" y="9351"/>
                  </a:lnTo>
                  <a:cubicBezTo>
                    <a:pt x="7820" y="8912"/>
                    <a:pt x="7340" y="8253"/>
                    <a:pt x="7340" y="7518"/>
                  </a:cubicBezTo>
                  <a:cubicBezTo>
                    <a:pt x="7340" y="6201"/>
                    <a:pt x="8884" y="5129"/>
                    <a:pt x="10782" y="5129"/>
                  </a:cubicBezTo>
                  <a:cubicBezTo>
                    <a:pt x="12680" y="5129"/>
                    <a:pt x="14223" y="6201"/>
                    <a:pt x="14223" y="7518"/>
                  </a:cubicBezTo>
                  <a:cubicBezTo>
                    <a:pt x="14223" y="8253"/>
                    <a:pt x="13743" y="8912"/>
                    <a:pt x="12989" y="9351"/>
                  </a:cubicBezTo>
                  <a:lnTo>
                    <a:pt x="13226" y="9996"/>
                  </a:lnTo>
                  <a:cubicBezTo>
                    <a:pt x="14363" y="9454"/>
                    <a:pt x="15112" y="8546"/>
                    <a:pt x="15112" y="7518"/>
                  </a:cubicBezTo>
                  <a:cubicBezTo>
                    <a:pt x="15112" y="5861"/>
                    <a:pt x="13169" y="4513"/>
                    <a:pt x="10782" y="4513"/>
                  </a:cubicBezTo>
                  <a:close/>
                  <a:moveTo>
                    <a:pt x="10782" y="6734"/>
                  </a:moveTo>
                  <a:cubicBezTo>
                    <a:pt x="10157" y="6734"/>
                    <a:pt x="9652" y="7085"/>
                    <a:pt x="9652" y="7518"/>
                  </a:cubicBezTo>
                  <a:cubicBezTo>
                    <a:pt x="9652" y="7780"/>
                    <a:pt x="9837" y="8012"/>
                    <a:pt x="10121" y="8155"/>
                  </a:cubicBezTo>
                  <a:lnTo>
                    <a:pt x="5153" y="21600"/>
                  </a:lnTo>
                  <a:lnTo>
                    <a:pt x="6317" y="21600"/>
                  </a:lnTo>
                  <a:lnTo>
                    <a:pt x="10782" y="19994"/>
                  </a:lnTo>
                  <a:lnTo>
                    <a:pt x="15247" y="21600"/>
                  </a:lnTo>
                  <a:lnTo>
                    <a:pt x="16411" y="21600"/>
                  </a:lnTo>
                  <a:lnTo>
                    <a:pt x="11443" y="8155"/>
                  </a:lnTo>
                  <a:cubicBezTo>
                    <a:pt x="11727" y="8012"/>
                    <a:pt x="11912" y="7780"/>
                    <a:pt x="11912" y="7518"/>
                  </a:cubicBezTo>
                  <a:cubicBezTo>
                    <a:pt x="11912" y="7085"/>
                    <a:pt x="11406" y="6734"/>
                    <a:pt x="10782" y="6734"/>
                  </a:cubicBezTo>
                  <a:close/>
                  <a:moveTo>
                    <a:pt x="10782" y="9574"/>
                  </a:moveTo>
                  <a:lnTo>
                    <a:pt x="11648" y="11920"/>
                  </a:lnTo>
                  <a:lnTo>
                    <a:pt x="9915" y="11920"/>
                  </a:lnTo>
                  <a:lnTo>
                    <a:pt x="10782" y="9574"/>
                  </a:lnTo>
                  <a:close/>
                  <a:moveTo>
                    <a:pt x="10029" y="12215"/>
                  </a:moveTo>
                  <a:lnTo>
                    <a:pt x="11532" y="12215"/>
                  </a:lnTo>
                  <a:lnTo>
                    <a:pt x="10782" y="12891"/>
                  </a:lnTo>
                  <a:lnTo>
                    <a:pt x="10029" y="12215"/>
                  </a:lnTo>
                  <a:close/>
                  <a:moveTo>
                    <a:pt x="9729" y="12427"/>
                  </a:moveTo>
                  <a:lnTo>
                    <a:pt x="10513" y="13133"/>
                  </a:lnTo>
                  <a:lnTo>
                    <a:pt x="8947" y="14541"/>
                  </a:lnTo>
                  <a:lnTo>
                    <a:pt x="9729" y="12427"/>
                  </a:lnTo>
                  <a:close/>
                  <a:moveTo>
                    <a:pt x="11835" y="12427"/>
                  </a:moveTo>
                  <a:lnTo>
                    <a:pt x="12616" y="14541"/>
                  </a:lnTo>
                  <a:lnTo>
                    <a:pt x="11050" y="13133"/>
                  </a:lnTo>
                  <a:lnTo>
                    <a:pt x="11835" y="12427"/>
                  </a:lnTo>
                  <a:close/>
                  <a:moveTo>
                    <a:pt x="10782" y="13375"/>
                  </a:moveTo>
                  <a:lnTo>
                    <a:pt x="12568" y="14979"/>
                  </a:lnTo>
                  <a:lnTo>
                    <a:pt x="8996" y="14979"/>
                  </a:lnTo>
                  <a:lnTo>
                    <a:pt x="10782" y="13375"/>
                  </a:lnTo>
                  <a:close/>
                  <a:moveTo>
                    <a:pt x="9003" y="15275"/>
                  </a:moveTo>
                  <a:lnTo>
                    <a:pt x="12561" y="15275"/>
                  </a:lnTo>
                  <a:lnTo>
                    <a:pt x="10782" y="16237"/>
                  </a:lnTo>
                  <a:lnTo>
                    <a:pt x="9003" y="15275"/>
                  </a:lnTo>
                  <a:close/>
                  <a:moveTo>
                    <a:pt x="8613" y="15439"/>
                  </a:moveTo>
                  <a:lnTo>
                    <a:pt x="10436" y="16426"/>
                  </a:lnTo>
                  <a:lnTo>
                    <a:pt x="7703" y="17904"/>
                  </a:lnTo>
                  <a:lnTo>
                    <a:pt x="8613" y="15439"/>
                  </a:lnTo>
                  <a:close/>
                  <a:moveTo>
                    <a:pt x="12948" y="15439"/>
                  </a:moveTo>
                  <a:lnTo>
                    <a:pt x="13860" y="17904"/>
                  </a:lnTo>
                  <a:lnTo>
                    <a:pt x="11128" y="16426"/>
                  </a:lnTo>
                  <a:lnTo>
                    <a:pt x="12948" y="15439"/>
                  </a:lnTo>
                  <a:close/>
                  <a:moveTo>
                    <a:pt x="10782" y="16612"/>
                  </a:moveTo>
                  <a:lnTo>
                    <a:pt x="13785" y="18238"/>
                  </a:lnTo>
                  <a:lnTo>
                    <a:pt x="7778" y="18238"/>
                  </a:lnTo>
                  <a:lnTo>
                    <a:pt x="10782" y="16612"/>
                  </a:lnTo>
                  <a:close/>
                  <a:moveTo>
                    <a:pt x="7643" y="18534"/>
                  </a:moveTo>
                  <a:lnTo>
                    <a:pt x="13921" y="18534"/>
                  </a:lnTo>
                  <a:lnTo>
                    <a:pt x="10782" y="19661"/>
                  </a:lnTo>
                  <a:lnTo>
                    <a:pt x="7643" y="18534"/>
                  </a:lnTo>
                  <a:close/>
                  <a:moveTo>
                    <a:pt x="7382" y="18773"/>
                  </a:moveTo>
                  <a:lnTo>
                    <a:pt x="10320" y="19828"/>
                  </a:lnTo>
                  <a:lnTo>
                    <a:pt x="6484" y="21207"/>
                  </a:lnTo>
                  <a:lnTo>
                    <a:pt x="7382" y="18773"/>
                  </a:lnTo>
                  <a:close/>
                  <a:moveTo>
                    <a:pt x="14180" y="18773"/>
                  </a:moveTo>
                  <a:lnTo>
                    <a:pt x="15080" y="21207"/>
                  </a:lnTo>
                  <a:lnTo>
                    <a:pt x="11244" y="19828"/>
                  </a:lnTo>
                  <a:lnTo>
                    <a:pt x="14180" y="18773"/>
                  </a:lnTo>
                  <a:close/>
                </a:path>
              </a:pathLst>
            </a:custGeom>
            <a:solidFill>
              <a:srgbClr val="000000"/>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324" name="Rounded Rectangle"/>
            <p:cNvSpPr/>
            <p:nvPr/>
          </p:nvSpPr>
          <p:spPr>
            <a:xfrm>
              <a:off x="9390" y="1484752"/>
              <a:ext cx="1849998" cy="841766"/>
            </a:xfrm>
            <a:prstGeom prst="roundRect">
              <a:avLst>
                <a:gd name="adj" fmla="val 15179"/>
              </a:avLst>
            </a:prstGeom>
            <a:solidFill>
              <a:srgbClr val="BDCADA"/>
            </a:solidFill>
            <a:ln w="25400" cap="flat">
              <a:solidFill>
                <a:srgbClr val="000000"/>
              </a:solidFill>
              <a:prstDash val="solid"/>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325" name="Circle"/>
            <p:cNvSpPr/>
            <p:nvPr/>
          </p:nvSpPr>
          <p:spPr>
            <a:xfrm>
              <a:off x="1246200" y="1556295"/>
              <a:ext cx="510010" cy="510011"/>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326" name="Circle"/>
            <p:cNvSpPr/>
            <p:nvPr/>
          </p:nvSpPr>
          <p:spPr>
            <a:xfrm>
              <a:off x="1523145" y="1604173"/>
              <a:ext cx="151269" cy="155350"/>
            </a:xfrm>
            <a:prstGeom prst="ellipse">
              <a:avLst/>
            </a:prstGeom>
            <a:solidFill>
              <a:srgbClr val="FFFFFF"/>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327" name="7.100 MHz"/>
            <p:cNvSpPr txBox="1"/>
            <p:nvPr/>
          </p:nvSpPr>
          <p:spPr>
            <a:xfrm>
              <a:off x="0" y="1651021"/>
              <a:ext cx="1234602" cy="320560"/>
            </a:xfrm>
            <a:prstGeom prst="rect">
              <a:avLst/>
            </a:prstGeom>
            <a:noFill/>
            <a:ln w="9525"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2438338">
                <a:defRPr b="0" sz="1700">
                  <a:solidFill>
                    <a:srgbClr val="FFFFFF"/>
                  </a:solidFill>
                </a:defRPr>
              </a:lvl1pPr>
            </a:lstStyle>
            <a:p>
              <a:pPr/>
              <a:r>
                <a:t>7.100 MHz</a:t>
              </a:r>
            </a:p>
          </p:txBody>
        </p:sp>
      </p:grpSp>
      <p:sp>
        <p:nvSpPr>
          <p:cNvPr id="329" name="Cloud"/>
          <p:cNvSpPr/>
          <p:nvPr/>
        </p:nvSpPr>
        <p:spPr>
          <a:xfrm>
            <a:off x="16549575" y="10228805"/>
            <a:ext cx="3749475" cy="22596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80"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chemeClr val="accent2">
              <a:hueOff val="-85259"/>
              <a:satOff val="14347"/>
              <a:lumOff val="22373"/>
            </a:schemeClr>
          </a:solidFill>
          <a:ln>
            <a:solidFill>
              <a:srgbClr val="000000"/>
            </a:solidFill>
            <a:miter lim="400000"/>
          </a:ln>
        </p:spPr>
        <p:txBody>
          <a:bodyPr lIns="50800" tIns="50800" rIns="50800" bIns="50800" anchor="ctr"/>
          <a:lstStyle/>
          <a:p>
            <a:pPr>
              <a:defRPr b="0" sz="3200">
                <a:latin typeface="+mn-lt"/>
                <a:ea typeface="+mn-ea"/>
                <a:cs typeface="+mn-cs"/>
                <a:sym typeface="Helvetica Neue Medium"/>
              </a:defRPr>
            </a:pPr>
          </a:p>
        </p:txBody>
      </p:sp>
      <p:grpSp>
        <p:nvGrpSpPr>
          <p:cNvPr id="335" name="Group"/>
          <p:cNvGrpSpPr/>
          <p:nvPr/>
        </p:nvGrpSpPr>
        <p:grpSpPr>
          <a:xfrm>
            <a:off x="5534990" y="2693779"/>
            <a:ext cx="1859388" cy="2326518"/>
            <a:chOff x="0" y="0"/>
            <a:chExt cx="1859387" cy="2326517"/>
          </a:xfrm>
        </p:grpSpPr>
        <p:sp>
          <p:nvSpPr>
            <p:cNvPr id="330" name="Radio Tower"/>
            <p:cNvSpPr/>
            <p:nvPr/>
          </p:nvSpPr>
          <p:spPr>
            <a:xfrm>
              <a:off x="312983" y="0"/>
              <a:ext cx="1242812" cy="17903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9" y="0"/>
                  </a:moveTo>
                  <a:cubicBezTo>
                    <a:pt x="4844" y="0"/>
                    <a:pt x="0" y="3364"/>
                    <a:pt x="0" y="7498"/>
                  </a:cubicBezTo>
                  <a:cubicBezTo>
                    <a:pt x="0" y="10532"/>
                    <a:pt x="2679" y="13248"/>
                    <a:pt x="6711" y="14418"/>
                  </a:cubicBezTo>
                  <a:lnTo>
                    <a:pt x="6905" y="13852"/>
                  </a:lnTo>
                  <a:cubicBezTo>
                    <a:pt x="3202" y="12777"/>
                    <a:pt x="881" y="10284"/>
                    <a:pt x="881" y="7498"/>
                  </a:cubicBezTo>
                  <a:cubicBezTo>
                    <a:pt x="881" y="3702"/>
                    <a:pt x="5330" y="613"/>
                    <a:pt x="10799" y="613"/>
                  </a:cubicBezTo>
                  <a:cubicBezTo>
                    <a:pt x="16267" y="613"/>
                    <a:pt x="20717" y="3702"/>
                    <a:pt x="20717" y="7498"/>
                  </a:cubicBezTo>
                  <a:cubicBezTo>
                    <a:pt x="20717" y="10294"/>
                    <a:pt x="18385" y="12790"/>
                    <a:pt x="14664" y="13860"/>
                  </a:cubicBezTo>
                  <a:lnTo>
                    <a:pt x="14855" y="14426"/>
                  </a:lnTo>
                  <a:cubicBezTo>
                    <a:pt x="18907" y="13261"/>
                    <a:pt x="21600" y="10542"/>
                    <a:pt x="21600" y="7498"/>
                  </a:cubicBezTo>
                  <a:cubicBezTo>
                    <a:pt x="21600" y="3364"/>
                    <a:pt x="16754" y="0"/>
                    <a:pt x="10799" y="0"/>
                  </a:cubicBezTo>
                  <a:close/>
                  <a:moveTo>
                    <a:pt x="10782" y="2273"/>
                  </a:moveTo>
                  <a:cubicBezTo>
                    <a:pt x="6615" y="2273"/>
                    <a:pt x="3224" y="4625"/>
                    <a:pt x="3224" y="7518"/>
                  </a:cubicBezTo>
                  <a:cubicBezTo>
                    <a:pt x="3224" y="9596"/>
                    <a:pt x="4974" y="11397"/>
                    <a:pt x="7505" y="12246"/>
                  </a:cubicBezTo>
                  <a:lnTo>
                    <a:pt x="7730" y="11636"/>
                  </a:lnTo>
                  <a:cubicBezTo>
                    <a:pt x="5583" y="10866"/>
                    <a:pt x="4112" y="9308"/>
                    <a:pt x="4112" y="7518"/>
                  </a:cubicBezTo>
                  <a:cubicBezTo>
                    <a:pt x="4112" y="4965"/>
                    <a:pt x="7104" y="2890"/>
                    <a:pt x="10782" y="2890"/>
                  </a:cubicBezTo>
                  <a:cubicBezTo>
                    <a:pt x="14459" y="2890"/>
                    <a:pt x="17452" y="4965"/>
                    <a:pt x="17452" y="7518"/>
                  </a:cubicBezTo>
                  <a:cubicBezTo>
                    <a:pt x="17452" y="9308"/>
                    <a:pt x="15979" y="10866"/>
                    <a:pt x="13831" y="11636"/>
                  </a:cubicBezTo>
                  <a:lnTo>
                    <a:pt x="14059" y="12246"/>
                  </a:lnTo>
                  <a:cubicBezTo>
                    <a:pt x="16590" y="11397"/>
                    <a:pt x="18340" y="9596"/>
                    <a:pt x="18340" y="7518"/>
                  </a:cubicBezTo>
                  <a:cubicBezTo>
                    <a:pt x="18340" y="4625"/>
                    <a:pt x="14949" y="2273"/>
                    <a:pt x="10782" y="2273"/>
                  </a:cubicBezTo>
                  <a:close/>
                  <a:moveTo>
                    <a:pt x="10782" y="4513"/>
                  </a:moveTo>
                  <a:cubicBezTo>
                    <a:pt x="8395" y="4513"/>
                    <a:pt x="6452" y="5861"/>
                    <a:pt x="6452" y="7518"/>
                  </a:cubicBezTo>
                  <a:cubicBezTo>
                    <a:pt x="6452" y="8546"/>
                    <a:pt x="7201" y="9456"/>
                    <a:pt x="8337" y="9998"/>
                  </a:cubicBezTo>
                  <a:lnTo>
                    <a:pt x="8575" y="9351"/>
                  </a:lnTo>
                  <a:cubicBezTo>
                    <a:pt x="7820" y="8912"/>
                    <a:pt x="7340" y="8253"/>
                    <a:pt x="7340" y="7518"/>
                  </a:cubicBezTo>
                  <a:cubicBezTo>
                    <a:pt x="7340" y="6201"/>
                    <a:pt x="8884" y="5129"/>
                    <a:pt x="10782" y="5129"/>
                  </a:cubicBezTo>
                  <a:cubicBezTo>
                    <a:pt x="12680" y="5129"/>
                    <a:pt x="14223" y="6201"/>
                    <a:pt x="14223" y="7518"/>
                  </a:cubicBezTo>
                  <a:cubicBezTo>
                    <a:pt x="14223" y="8253"/>
                    <a:pt x="13743" y="8912"/>
                    <a:pt x="12989" y="9351"/>
                  </a:cubicBezTo>
                  <a:lnTo>
                    <a:pt x="13226" y="9996"/>
                  </a:lnTo>
                  <a:cubicBezTo>
                    <a:pt x="14363" y="9454"/>
                    <a:pt x="15112" y="8546"/>
                    <a:pt x="15112" y="7518"/>
                  </a:cubicBezTo>
                  <a:cubicBezTo>
                    <a:pt x="15112" y="5861"/>
                    <a:pt x="13169" y="4513"/>
                    <a:pt x="10782" y="4513"/>
                  </a:cubicBezTo>
                  <a:close/>
                  <a:moveTo>
                    <a:pt x="10782" y="6734"/>
                  </a:moveTo>
                  <a:cubicBezTo>
                    <a:pt x="10157" y="6734"/>
                    <a:pt x="9652" y="7085"/>
                    <a:pt x="9652" y="7518"/>
                  </a:cubicBezTo>
                  <a:cubicBezTo>
                    <a:pt x="9652" y="7780"/>
                    <a:pt x="9837" y="8012"/>
                    <a:pt x="10121" y="8155"/>
                  </a:cubicBezTo>
                  <a:lnTo>
                    <a:pt x="5153" y="21600"/>
                  </a:lnTo>
                  <a:lnTo>
                    <a:pt x="6317" y="21600"/>
                  </a:lnTo>
                  <a:lnTo>
                    <a:pt x="10782" y="19994"/>
                  </a:lnTo>
                  <a:lnTo>
                    <a:pt x="15247" y="21600"/>
                  </a:lnTo>
                  <a:lnTo>
                    <a:pt x="16411" y="21600"/>
                  </a:lnTo>
                  <a:lnTo>
                    <a:pt x="11443" y="8155"/>
                  </a:lnTo>
                  <a:cubicBezTo>
                    <a:pt x="11727" y="8012"/>
                    <a:pt x="11912" y="7780"/>
                    <a:pt x="11912" y="7518"/>
                  </a:cubicBezTo>
                  <a:cubicBezTo>
                    <a:pt x="11912" y="7085"/>
                    <a:pt x="11406" y="6734"/>
                    <a:pt x="10782" y="6734"/>
                  </a:cubicBezTo>
                  <a:close/>
                  <a:moveTo>
                    <a:pt x="10782" y="9574"/>
                  </a:moveTo>
                  <a:lnTo>
                    <a:pt x="11648" y="11920"/>
                  </a:lnTo>
                  <a:lnTo>
                    <a:pt x="9915" y="11920"/>
                  </a:lnTo>
                  <a:lnTo>
                    <a:pt x="10782" y="9574"/>
                  </a:lnTo>
                  <a:close/>
                  <a:moveTo>
                    <a:pt x="10029" y="12215"/>
                  </a:moveTo>
                  <a:lnTo>
                    <a:pt x="11532" y="12215"/>
                  </a:lnTo>
                  <a:lnTo>
                    <a:pt x="10782" y="12891"/>
                  </a:lnTo>
                  <a:lnTo>
                    <a:pt x="10029" y="12215"/>
                  </a:lnTo>
                  <a:close/>
                  <a:moveTo>
                    <a:pt x="9729" y="12427"/>
                  </a:moveTo>
                  <a:lnTo>
                    <a:pt x="10513" y="13133"/>
                  </a:lnTo>
                  <a:lnTo>
                    <a:pt x="8947" y="14541"/>
                  </a:lnTo>
                  <a:lnTo>
                    <a:pt x="9729" y="12427"/>
                  </a:lnTo>
                  <a:close/>
                  <a:moveTo>
                    <a:pt x="11835" y="12427"/>
                  </a:moveTo>
                  <a:lnTo>
                    <a:pt x="12616" y="14541"/>
                  </a:lnTo>
                  <a:lnTo>
                    <a:pt x="11050" y="13133"/>
                  </a:lnTo>
                  <a:lnTo>
                    <a:pt x="11835" y="12427"/>
                  </a:lnTo>
                  <a:close/>
                  <a:moveTo>
                    <a:pt x="10782" y="13375"/>
                  </a:moveTo>
                  <a:lnTo>
                    <a:pt x="12568" y="14979"/>
                  </a:lnTo>
                  <a:lnTo>
                    <a:pt x="8996" y="14979"/>
                  </a:lnTo>
                  <a:lnTo>
                    <a:pt x="10782" y="13375"/>
                  </a:lnTo>
                  <a:close/>
                  <a:moveTo>
                    <a:pt x="9003" y="15275"/>
                  </a:moveTo>
                  <a:lnTo>
                    <a:pt x="12561" y="15275"/>
                  </a:lnTo>
                  <a:lnTo>
                    <a:pt x="10782" y="16237"/>
                  </a:lnTo>
                  <a:lnTo>
                    <a:pt x="9003" y="15275"/>
                  </a:lnTo>
                  <a:close/>
                  <a:moveTo>
                    <a:pt x="8613" y="15439"/>
                  </a:moveTo>
                  <a:lnTo>
                    <a:pt x="10436" y="16426"/>
                  </a:lnTo>
                  <a:lnTo>
                    <a:pt x="7703" y="17904"/>
                  </a:lnTo>
                  <a:lnTo>
                    <a:pt x="8613" y="15439"/>
                  </a:lnTo>
                  <a:close/>
                  <a:moveTo>
                    <a:pt x="12948" y="15439"/>
                  </a:moveTo>
                  <a:lnTo>
                    <a:pt x="13860" y="17904"/>
                  </a:lnTo>
                  <a:lnTo>
                    <a:pt x="11128" y="16426"/>
                  </a:lnTo>
                  <a:lnTo>
                    <a:pt x="12948" y="15439"/>
                  </a:lnTo>
                  <a:close/>
                  <a:moveTo>
                    <a:pt x="10782" y="16612"/>
                  </a:moveTo>
                  <a:lnTo>
                    <a:pt x="13785" y="18238"/>
                  </a:lnTo>
                  <a:lnTo>
                    <a:pt x="7778" y="18238"/>
                  </a:lnTo>
                  <a:lnTo>
                    <a:pt x="10782" y="16612"/>
                  </a:lnTo>
                  <a:close/>
                  <a:moveTo>
                    <a:pt x="7643" y="18534"/>
                  </a:moveTo>
                  <a:lnTo>
                    <a:pt x="13921" y="18534"/>
                  </a:lnTo>
                  <a:lnTo>
                    <a:pt x="10782" y="19661"/>
                  </a:lnTo>
                  <a:lnTo>
                    <a:pt x="7643" y="18534"/>
                  </a:lnTo>
                  <a:close/>
                  <a:moveTo>
                    <a:pt x="7382" y="18773"/>
                  </a:moveTo>
                  <a:lnTo>
                    <a:pt x="10320" y="19828"/>
                  </a:lnTo>
                  <a:lnTo>
                    <a:pt x="6484" y="21207"/>
                  </a:lnTo>
                  <a:lnTo>
                    <a:pt x="7382" y="18773"/>
                  </a:lnTo>
                  <a:close/>
                  <a:moveTo>
                    <a:pt x="14180" y="18773"/>
                  </a:moveTo>
                  <a:lnTo>
                    <a:pt x="15080" y="21207"/>
                  </a:lnTo>
                  <a:lnTo>
                    <a:pt x="11244" y="19828"/>
                  </a:lnTo>
                  <a:lnTo>
                    <a:pt x="14180" y="18773"/>
                  </a:lnTo>
                  <a:close/>
                </a:path>
              </a:pathLst>
            </a:custGeom>
            <a:solidFill>
              <a:srgbClr val="000000"/>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331" name="Rounded Rectangle"/>
            <p:cNvSpPr/>
            <p:nvPr/>
          </p:nvSpPr>
          <p:spPr>
            <a:xfrm>
              <a:off x="9390" y="1484752"/>
              <a:ext cx="1849998" cy="841766"/>
            </a:xfrm>
            <a:prstGeom prst="roundRect">
              <a:avLst>
                <a:gd name="adj" fmla="val 15179"/>
              </a:avLst>
            </a:prstGeom>
            <a:solidFill>
              <a:srgbClr val="BDCADA"/>
            </a:solidFill>
            <a:ln w="25400" cap="flat">
              <a:solidFill>
                <a:srgbClr val="000000"/>
              </a:solidFill>
              <a:prstDash val="solid"/>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332" name="Circle"/>
            <p:cNvSpPr/>
            <p:nvPr/>
          </p:nvSpPr>
          <p:spPr>
            <a:xfrm>
              <a:off x="1246200" y="1556295"/>
              <a:ext cx="510010" cy="510011"/>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333" name="Circle"/>
            <p:cNvSpPr/>
            <p:nvPr/>
          </p:nvSpPr>
          <p:spPr>
            <a:xfrm>
              <a:off x="1523145" y="1604173"/>
              <a:ext cx="151269" cy="155350"/>
            </a:xfrm>
            <a:prstGeom prst="ellipse">
              <a:avLst/>
            </a:prstGeom>
            <a:solidFill>
              <a:srgbClr val="FFFFFF"/>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334" name="7.100 MHz"/>
            <p:cNvSpPr txBox="1"/>
            <p:nvPr/>
          </p:nvSpPr>
          <p:spPr>
            <a:xfrm>
              <a:off x="0" y="1651021"/>
              <a:ext cx="1234602" cy="320560"/>
            </a:xfrm>
            <a:prstGeom prst="rect">
              <a:avLst/>
            </a:prstGeom>
            <a:noFill/>
            <a:ln w="9525"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2438338">
                <a:defRPr b="0" sz="1700">
                  <a:solidFill>
                    <a:srgbClr val="FFFFFF"/>
                  </a:solidFill>
                </a:defRPr>
              </a:lvl1pPr>
            </a:lstStyle>
            <a:p>
              <a:pPr/>
              <a:r>
                <a:t>7.100 MHz</a:t>
              </a:r>
            </a:p>
          </p:txBody>
        </p:sp>
      </p:grpSp>
      <p:grpSp>
        <p:nvGrpSpPr>
          <p:cNvPr id="341" name="Group"/>
          <p:cNvGrpSpPr/>
          <p:nvPr/>
        </p:nvGrpSpPr>
        <p:grpSpPr>
          <a:xfrm>
            <a:off x="17494618" y="2693779"/>
            <a:ext cx="1859389" cy="2326518"/>
            <a:chOff x="0" y="0"/>
            <a:chExt cx="1859387" cy="2326517"/>
          </a:xfrm>
        </p:grpSpPr>
        <p:sp>
          <p:nvSpPr>
            <p:cNvPr id="336" name="Radio Tower"/>
            <p:cNvSpPr/>
            <p:nvPr/>
          </p:nvSpPr>
          <p:spPr>
            <a:xfrm>
              <a:off x="312983" y="0"/>
              <a:ext cx="1242812" cy="17903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9" y="0"/>
                  </a:moveTo>
                  <a:cubicBezTo>
                    <a:pt x="4844" y="0"/>
                    <a:pt x="0" y="3364"/>
                    <a:pt x="0" y="7498"/>
                  </a:cubicBezTo>
                  <a:cubicBezTo>
                    <a:pt x="0" y="10532"/>
                    <a:pt x="2679" y="13248"/>
                    <a:pt x="6711" y="14418"/>
                  </a:cubicBezTo>
                  <a:lnTo>
                    <a:pt x="6905" y="13852"/>
                  </a:lnTo>
                  <a:cubicBezTo>
                    <a:pt x="3202" y="12777"/>
                    <a:pt x="881" y="10284"/>
                    <a:pt x="881" y="7498"/>
                  </a:cubicBezTo>
                  <a:cubicBezTo>
                    <a:pt x="881" y="3702"/>
                    <a:pt x="5330" y="613"/>
                    <a:pt x="10799" y="613"/>
                  </a:cubicBezTo>
                  <a:cubicBezTo>
                    <a:pt x="16267" y="613"/>
                    <a:pt x="20717" y="3702"/>
                    <a:pt x="20717" y="7498"/>
                  </a:cubicBezTo>
                  <a:cubicBezTo>
                    <a:pt x="20717" y="10294"/>
                    <a:pt x="18385" y="12790"/>
                    <a:pt x="14664" y="13860"/>
                  </a:cubicBezTo>
                  <a:lnTo>
                    <a:pt x="14855" y="14426"/>
                  </a:lnTo>
                  <a:cubicBezTo>
                    <a:pt x="18907" y="13261"/>
                    <a:pt x="21600" y="10542"/>
                    <a:pt x="21600" y="7498"/>
                  </a:cubicBezTo>
                  <a:cubicBezTo>
                    <a:pt x="21600" y="3364"/>
                    <a:pt x="16754" y="0"/>
                    <a:pt x="10799" y="0"/>
                  </a:cubicBezTo>
                  <a:close/>
                  <a:moveTo>
                    <a:pt x="10782" y="2273"/>
                  </a:moveTo>
                  <a:cubicBezTo>
                    <a:pt x="6615" y="2273"/>
                    <a:pt x="3224" y="4625"/>
                    <a:pt x="3224" y="7518"/>
                  </a:cubicBezTo>
                  <a:cubicBezTo>
                    <a:pt x="3224" y="9596"/>
                    <a:pt x="4974" y="11397"/>
                    <a:pt x="7505" y="12246"/>
                  </a:cubicBezTo>
                  <a:lnTo>
                    <a:pt x="7730" y="11636"/>
                  </a:lnTo>
                  <a:cubicBezTo>
                    <a:pt x="5583" y="10866"/>
                    <a:pt x="4112" y="9308"/>
                    <a:pt x="4112" y="7518"/>
                  </a:cubicBezTo>
                  <a:cubicBezTo>
                    <a:pt x="4112" y="4965"/>
                    <a:pt x="7104" y="2890"/>
                    <a:pt x="10782" y="2890"/>
                  </a:cubicBezTo>
                  <a:cubicBezTo>
                    <a:pt x="14459" y="2890"/>
                    <a:pt x="17452" y="4965"/>
                    <a:pt x="17452" y="7518"/>
                  </a:cubicBezTo>
                  <a:cubicBezTo>
                    <a:pt x="17452" y="9308"/>
                    <a:pt x="15979" y="10866"/>
                    <a:pt x="13831" y="11636"/>
                  </a:cubicBezTo>
                  <a:lnTo>
                    <a:pt x="14059" y="12246"/>
                  </a:lnTo>
                  <a:cubicBezTo>
                    <a:pt x="16590" y="11397"/>
                    <a:pt x="18340" y="9596"/>
                    <a:pt x="18340" y="7518"/>
                  </a:cubicBezTo>
                  <a:cubicBezTo>
                    <a:pt x="18340" y="4625"/>
                    <a:pt x="14949" y="2273"/>
                    <a:pt x="10782" y="2273"/>
                  </a:cubicBezTo>
                  <a:close/>
                  <a:moveTo>
                    <a:pt x="10782" y="4513"/>
                  </a:moveTo>
                  <a:cubicBezTo>
                    <a:pt x="8395" y="4513"/>
                    <a:pt x="6452" y="5861"/>
                    <a:pt x="6452" y="7518"/>
                  </a:cubicBezTo>
                  <a:cubicBezTo>
                    <a:pt x="6452" y="8546"/>
                    <a:pt x="7201" y="9456"/>
                    <a:pt x="8337" y="9998"/>
                  </a:cubicBezTo>
                  <a:lnTo>
                    <a:pt x="8575" y="9351"/>
                  </a:lnTo>
                  <a:cubicBezTo>
                    <a:pt x="7820" y="8912"/>
                    <a:pt x="7340" y="8253"/>
                    <a:pt x="7340" y="7518"/>
                  </a:cubicBezTo>
                  <a:cubicBezTo>
                    <a:pt x="7340" y="6201"/>
                    <a:pt x="8884" y="5129"/>
                    <a:pt x="10782" y="5129"/>
                  </a:cubicBezTo>
                  <a:cubicBezTo>
                    <a:pt x="12680" y="5129"/>
                    <a:pt x="14223" y="6201"/>
                    <a:pt x="14223" y="7518"/>
                  </a:cubicBezTo>
                  <a:cubicBezTo>
                    <a:pt x="14223" y="8253"/>
                    <a:pt x="13743" y="8912"/>
                    <a:pt x="12989" y="9351"/>
                  </a:cubicBezTo>
                  <a:lnTo>
                    <a:pt x="13226" y="9996"/>
                  </a:lnTo>
                  <a:cubicBezTo>
                    <a:pt x="14363" y="9454"/>
                    <a:pt x="15112" y="8546"/>
                    <a:pt x="15112" y="7518"/>
                  </a:cubicBezTo>
                  <a:cubicBezTo>
                    <a:pt x="15112" y="5861"/>
                    <a:pt x="13169" y="4513"/>
                    <a:pt x="10782" y="4513"/>
                  </a:cubicBezTo>
                  <a:close/>
                  <a:moveTo>
                    <a:pt x="10782" y="6734"/>
                  </a:moveTo>
                  <a:cubicBezTo>
                    <a:pt x="10157" y="6734"/>
                    <a:pt x="9652" y="7085"/>
                    <a:pt x="9652" y="7518"/>
                  </a:cubicBezTo>
                  <a:cubicBezTo>
                    <a:pt x="9652" y="7780"/>
                    <a:pt x="9837" y="8012"/>
                    <a:pt x="10121" y="8155"/>
                  </a:cubicBezTo>
                  <a:lnTo>
                    <a:pt x="5153" y="21600"/>
                  </a:lnTo>
                  <a:lnTo>
                    <a:pt x="6317" y="21600"/>
                  </a:lnTo>
                  <a:lnTo>
                    <a:pt x="10782" y="19994"/>
                  </a:lnTo>
                  <a:lnTo>
                    <a:pt x="15247" y="21600"/>
                  </a:lnTo>
                  <a:lnTo>
                    <a:pt x="16411" y="21600"/>
                  </a:lnTo>
                  <a:lnTo>
                    <a:pt x="11443" y="8155"/>
                  </a:lnTo>
                  <a:cubicBezTo>
                    <a:pt x="11727" y="8012"/>
                    <a:pt x="11912" y="7780"/>
                    <a:pt x="11912" y="7518"/>
                  </a:cubicBezTo>
                  <a:cubicBezTo>
                    <a:pt x="11912" y="7085"/>
                    <a:pt x="11406" y="6734"/>
                    <a:pt x="10782" y="6734"/>
                  </a:cubicBezTo>
                  <a:close/>
                  <a:moveTo>
                    <a:pt x="10782" y="9574"/>
                  </a:moveTo>
                  <a:lnTo>
                    <a:pt x="11648" y="11920"/>
                  </a:lnTo>
                  <a:lnTo>
                    <a:pt x="9915" y="11920"/>
                  </a:lnTo>
                  <a:lnTo>
                    <a:pt x="10782" y="9574"/>
                  </a:lnTo>
                  <a:close/>
                  <a:moveTo>
                    <a:pt x="10029" y="12215"/>
                  </a:moveTo>
                  <a:lnTo>
                    <a:pt x="11532" y="12215"/>
                  </a:lnTo>
                  <a:lnTo>
                    <a:pt x="10782" y="12891"/>
                  </a:lnTo>
                  <a:lnTo>
                    <a:pt x="10029" y="12215"/>
                  </a:lnTo>
                  <a:close/>
                  <a:moveTo>
                    <a:pt x="9729" y="12427"/>
                  </a:moveTo>
                  <a:lnTo>
                    <a:pt x="10513" y="13133"/>
                  </a:lnTo>
                  <a:lnTo>
                    <a:pt x="8947" y="14541"/>
                  </a:lnTo>
                  <a:lnTo>
                    <a:pt x="9729" y="12427"/>
                  </a:lnTo>
                  <a:close/>
                  <a:moveTo>
                    <a:pt x="11835" y="12427"/>
                  </a:moveTo>
                  <a:lnTo>
                    <a:pt x="12616" y="14541"/>
                  </a:lnTo>
                  <a:lnTo>
                    <a:pt x="11050" y="13133"/>
                  </a:lnTo>
                  <a:lnTo>
                    <a:pt x="11835" y="12427"/>
                  </a:lnTo>
                  <a:close/>
                  <a:moveTo>
                    <a:pt x="10782" y="13375"/>
                  </a:moveTo>
                  <a:lnTo>
                    <a:pt x="12568" y="14979"/>
                  </a:lnTo>
                  <a:lnTo>
                    <a:pt x="8996" y="14979"/>
                  </a:lnTo>
                  <a:lnTo>
                    <a:pt x="10782" y="13375"/>
                  </a:lnTo>
                  <a:close/>
                  <a:moveTo>
                    <a:pt x="9003" y="15275"/>
                  </a:moveTo>
                  <a:lnTo>
                    <a:pt x="12561" y="15275"/>
                  </a:lnTo>
                  <a:lnTo>
                    <a:pt x="10782" y="16237"/>
                  </a:lnTo>
                  <a:lnTo>
                    <a:pt x="9003" y="15275"/>
                  </a:lnTo>
                  <a:close/>
                  <a:moveTo>
                    <a:pt x="8613" y="15439"/>
                  </a:moveTo>
                  <a:lnTo>
                    <a:pt x="10436" y="16426"/>
                  </a:lnTo>
                  <a:lnTo>
                    <a:pt x="7703" y="17904"/>
                  </a:lnTo>
                  <a:lnTo>
                    <a:pt x="8613" y="15439"/>
                  </a:lnTo>
                  <a:close/>
                  <a:moveTo>
                    <a:pt x="12948" y="15439"/>
                  </a:moveTo>
                  <a:lnTo>
                    <a:pt x="13860" y="17904"/>
                  </a:lnTo>
                  <a:lnTo>
                    <a:pt x="11128" y="16426"/>
                  </a:lnTo>
                  <a:lnTo>
                    <a:pt x="12948" y="15439"/>
                  </a:lnTo>
                  <a:close/>
                  <a:moveTo>
                    <a:pt x="10782" y="16612"/>
                  </a:moveTo>
                  <a:lnTo>
                    <a:pt x="13785" y="18238"/>
                  </a:lnTo>
                  <a:lnTo>
                    <a:pt x="7778" y="18238"/>
                  </a:lnTo>
                  <a:lnTo>
                    <a:pt x="10782" y="16612"/>
                  </a:lnTo>
                  <a:close/>
                  <a:moveTo>
                    <a:pt x="7643" y="18534"/>
                  </a:moveTo>
                  <a:lnTo>
                    <a:pt x="13921" y="18534"/>
                  </a:lnTo>
                  <a:lnTo>
                    <a:pt x="10782" y="19661"/>
                  </a:lnTo>
                  <a:lnTo>
                    <a:pt x="7643" y="18534"/>
                  </a:lnTo>
                  <a:close/>
                  <a:moveTo>
                    <a:pt x="7382" y="18773"/>
                  </a:moveTo>
                  <a:lnTo>
                    <a:pt x="10320" y="19828"/>
                  </a:lnTo>
                  <a:lnTo>
                    <a:pt x="6484" y="21207"/>
                  </a:lnTo>
                  <a:lnTo>
                    <a:pt x="7382" y="18773"/>
                  </a:lnTo>
                  <a:close/>
                  <a:moveTo>
                    <a:pt x="14180" y="18773"/>
                  </a:moveTo>
                  <a:lnTo>
                    <a:pt x="15080" y="21207"/>
                  </a:lnTo>
                  <a:lnTo>
                    <a:pt x="11244" y="19828"/>
                  </a:lnTo>
                  <a:lnTo>
                    <a:pt x="14180" y="18773"/>
                  </a:lnTo>
                  <a:close/>
                </a:path>
              </a:pathLst>
            </a:custGeom>
            <a:solidFill>
              <a:srgbClr val="000000"/>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337" name="Rounded Rectangle"/>
            <p:cNvSpPr/>
            <p:nvPr/>
          </p:nvSpPr>
          <p:spPr>
            <a:xfrm>
              <a:off x="9390" y="1484752"/>
              <a:ext cx="1849998" cy="841766"/>
            </a:xfrm>
            <a:prstGeom prst="roundRect">
              <a:avLst>
                <a:gd name="adj" fmla="val 15179"/>
              </a:avLst>
            </a:prstGeom>
            <a:solidFill>
              <a:srgbClr val="BDCADA"/>
            </a:solidFill>
            <a:ln w="25400" cap="flat">
              <a:solidFill>
                <a:srgbClr val="000000"/>
              </a:solidFill>
              <a:prstDash val="solid"/>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338" name="Circle"/>
            <p:cNvSpPr/>
            <p:nvPr/>
          </p:nvSpPr>
          <p:spPr>
            <a:xfrm>
              <a:off x="1246200" y="1556295"/>
              <a:ext cx="510010" cy="510011"/>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339" name="Circle"/>
            <p:cNvSpPr/>
            <p:nvPr/>
          </p:nvSpPr>
          <p:spPr>
            <a:xfrm>
              <a:off x="1523145" y="1604173"/>
              <a:ext cx="151269" cy="155350"/>
            </a:xfrm>
            <a:prstGeom prst="ellipse">
              <a:avLst/>
            </a:prstGeom>
            <a:solidFill>
              <a:srgbClr val="FFFFFF"/>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340" name="7.100 MHz"/>
            <p:cNvSpPr txBox="1"/>
            <p:nvPr/>
          </p:nvSpPr>
          <p:spPr>
            <a:xfrm>
              <a:off x="0" y="1651021"/>
              <a:ext cx="1234602" cy="320560"/>
            </a:xfrm>
            <a:prstGeom prst="rect">
              <a:avLst/>
            </a:prstGeom>
            <a:noFill/>
            <a:ln w="9525"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2438338">
                <a:defRPr b="0" sz="1700">
                  <a:solidFill>
                    <a:srgbClr val="FFFFFF"/>
                  </a:solidFill>
                </a:defRPr>
              </a:lvl1pPr>
            </a:lstStyle>
            <a:p>
              <a:pPr/>
              <a:r>
                <a:t>7.100 MHz</a:t>
              </a:r>
            </a:p>
          </p:txBody>
        </p:sp>
      </p:grpSp>
      <p:grpSp>
        <p:nvGrpSpPr>
          <p:cNvPr id="347" name="Group"/>
          <p:cNvGrpSpPr/>
          <p:nvPr/>
        </p:nvGrpSpPr>
        <p:grpSpPr>
          <a:xfrm>
            <a:off x="20051551" y="2693779"/>
            <a:ext cx="1859388" cy="2326518"/>
            <a:chOff x="0" y="0"/>
            <a:chExt cx="1859387" cy="2326517"/>
          </a:xfrm>
        </p:grpSpPr>
        <p:sp>
          <p:nvSpPr>
            <p:cNvPr id="342" name="Radio Tower"/>
            <p:cNvSpPr/>
            <p:nvPr/>
          </p:nvSpPr>
          <p:spPr>
            <a:xfrm>
              <a:off x="312983" y="0"/>
              <a:ext cx="1242812" cy="17903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9" y="0"/>
                  </a:moveTo>
                  <a:cubicBezTo>
                    <a:pt x="4844" y="0"/>
                    <a:pt x="0" y="3364"/>
                    <a:pt x="0" y="7498"/>
                  </a:cubicBezTo>
                  <a:cubicBezTo>
                    <a:pt x="0" y="10532"/>
                    <a:pt x="2679" y="13248"/>
                    <a:pt x="6711" y="14418"/>
                  </a:cubicBezTo>
                  <a:lnTo>
                    <a:pt x="6905" y="13852"/>
                  </a:lnTo>
                  <a:cubicBezTo>
                    <a:pt x="3202" y="12777"/>
                    <a:pt x="881" y="10284"/>
                    <a:pt x="881" y="7498"/>
                  </a:cubicBezTo>
                  <a:cubicBezTo>
                    <a:pt x="881" y="3702"/>
                    <a:pt x="5330" y="613"/>
                    <a:pt x="10799" y="613"/>
                  </a:cubicBezTo>
                  <a:cubicBezTo>
                    <a:pt x="16267" y="613"/>
                    <a:pt x="20717" y="3702"/>
                    <a:pt x="20717" y="7498"/>
                  </a:cubicBezTo>
                  <a:cubicBezTo>
                    <a:pt x="20717" y="10294"/>
                    <a:pt x="18385" y="12790"/>
                    <a:pt x="14664" y="13860"/>
                  </a:cubicBezTo>
                  <a:lnTo>
                    <a:pt x="14855" y="14426"/>
                  </a:lnTo>
                  <a:cubicBezTo>
                    <a:pt x="18907" y="13261"/>
                    <a:pt x="21600" y="10542"/>
                    <a:pt x="21600" y="7498"/>
                  </a:cubicBezTo>
                  <a:cubicBezTo>
                    <a:pt x="21600" y="3364"/>
                    <a:pt x="16754" y="0"/>
                    <a:pt x="10799" y="0"/>
                  </a:cubicBezTo>
                  <a:close/>
                  <a:moveTo>
                    <a:pt x="10782" y="2273"/>
                  </a:moveTo>
                  <a:cubicBezTo>
                    <a:pt x="6615" y="2273"/>
                    <a:pt x="3224" y="4625"/>
                    <a:pt x="3224" y="7518"/>
                  </a:cubicBezTo>
                  <a:cubicBezTo>
                    <a:pt x="3224" y="9596"/>
                    <a:pt x="4974" y="11397"/>
                    <a:pt x="7505" y="12246"/>
                  </a:cubicBezTo>
                  <a:lnTo>
                    <a:pt x="7730" y="11636"/>
                  </a:lnTo>
                  <a:cubicBezTo>
                    <a:pt x="5583" y="10866"/>
                    <a:pt x="4112" y="9308"/>
                    <a:pt x="4112" y="7518"/>
                  </a:cubicBezTo>
                  <a:cubicBezTo>
                    <a:pt x="4112" y="4965"/>
                    <a:pt x="7104" y="2890"/>
                    <a:pt x="10782" y="2890"/>
                  </a:cubicBezTo>
                  <a:cubicBezTo>
                    <a:pt x="14459" y="2890"/>
                    <a:pt x="17452" y="4965"/>
                    <a:pt x="17452" y="7518"/>
                  </a:cubicBezTo>
                  <a:cubicBezTo>
                    <a:pt x="17452" y="9308"/>
                    <a:pt x="15979" y="10866"/>
                    <a:pt x="13831" y="11636"/>
                  </a:cubicBezTo>
                  <a:lnTo>
                    <a:pt x="14059" y="12246"/>
                  </a:lnTo>
                  <a:cubicBezTo>
                    <a:pt x="16590" y="11397"/>
                    <a:pt x="18340" y="9596"/>
                    <a:pt x="18340" y="7518"/>
                  </a:cubicBezTo>
                  <a:cubicBezTo>
                    <a:pt x="18340" y="4625"/>
                    <a:pt x="14949" y="2273"/>
                    <a:pt x="10782" y="2273"/>
                  </a:cubicBezTo>
                  <a:close/>
                  <a:moveTo>
                    <a:pt x="10782" y="4513"/>
                  </a:moveTo>
                  <a:cubicBezTo>
                    <a:pt x="8395" y="4513"/>
                    <a:pt x="6452" y="5861"/>
                    <a:pt x="6452" y="7518"/>
                  </a:cubicBezTo>
                  <a:cubicBezTo>
                    <a:pt x="6452" y="8546"/>
                    <a:pt x="7201" y="9456"/>
                    <a:pt x="8337" y="9998"/>
                  </a:cubicBezTo>
                  <a:lnTo>
                    <a:pt x="8575" y="9351"/>
                  </a:lnTo>
                  <a:cubicBezTo>
                    <a:pt x="7820" y="8912"/>
                    <a:pt x="7340" y="8253"/>
                    <a:pt x="7340" y="7518"/>
                  </a:cubicBezTo>
                  <a:cubicBezTo>
                    <a:pt x="7340" y="6201"/>
                    <a:pt x="8884" y="5129"/>
                    <a:pt x="10782" y="5129"/>
                  </a:cubicBezTo>
                  <a:cubicBezTo>
                    <a:pt x="12680" y="5129"/>
                    <a:pt x="14223" y="6201"/>
                    <a:pt x="14223" y="7518"/>
                  </a:cubicBezTo>
                  <a:cubicBezTo>
                    <a:pt x="14223" y="8253"/>
                    <a:pt x="13743" y="8912"/>
                    <a:pt x="12989" y="9351"/>
                  </a:cubicBezTo>
                  <a:lnTo>
                    <a:pt x="13226" y="9996"/>
                  </a:lnTo>
                  <a:cubicBezTo>
                    <a:pt x="14363" y="9454"/>
                    <a:pt x="15112" y="8546"/>
                    <a:pt x="15112" y="7518"/>
                  </a:cubicBezTo>
                  <a:cubicBezTo>
                    <a:pt x="15112" y="5861"/>
                    <a:pt x="13169" y="4513"/>
                    <a:pt x="10782" y="4513"/>
                  </a:cubicBezTo>
                  <a:close/>
                  <a:moveTo>
                    <a:pt x="10782" y="6734"/>
                  </a:moveTo>
                  <a:cubicBezTo>
                    <a:pt x="10157" y="6734"/>
                    <a:pt x="9652" y="7085"/>
                    <a:pt x="9652" y="7518"/>
                  </a:cubicBezTo>
                  <a:cubicBezTo>
                    <a:pt x="9652" y="7780"/>
                    <a:pt x="9837" y="8012"/>
                    <a:pt x="10121" y="8155"/>
                  </a:cubicBezTo>
                  <a:lnTo>
                    <a:pt x="5153" y="21600"/>
                  </a:lnTo>
                  <a:lnTo>
                    <a:pt x="6317" y="21600"/>
                  </a:lnTo>
                  <a:lnTo>
                    <a:pt x="10782" y="19994"/>
                  </a:lnTo>
                  <a:lnTo>
                    <a:pt x="15247" y="21600"/>
                  </a:lnTo>
                  <a:lnTo>
                    <a:pt x="16411" y="21600"/>
                  </a:lnTo>
                  <a:lnTo>
                    <a:pt x="11443" y="8155"/>
                  </a:lnTo>
                  <a:cubicBezTo>
                    <a:pt x="11727" y="8012"/>
                    <a:pt x="11912" y="7780"/>
                    <a:pt x="11912" y="7518"/>
                  </a:cubicBezTo>
                  <a:cubicBezTo>
                    <a:pt x="11912" y="7085"/>
                    <a:pt x="11406" y="6734"/>
                    <a:pt x="10782" y="6734"/>
                  </a:cubicBezTo>
                  <a:close/>
                  <a:moveTo>
                    <a:pt x="10782" y="9574"/>
                  </a:moveTo>
                  <a:lnTo>
                    <a:pt x="11648" y="11920"/>
                  </a:lnTo>
                  <a:lnTo>
                    <a:pt x="9915" y="11920"/>
                  </a:lnTo>
                  <a:lnTo>
                    <a:pt x="10782" y="9574"/>
                  </a:lnTo>
                  <a:close/>
                  <a:moveTo>
                    <a:pt x="10029" y="12215"/>
                  </a:moveTo>
                  <a:lnTo>
                    <a:pt x="11532" y="12215"/>
                  </a:lnTo>
                  <a:lnTo>
                    <a:pt x="10782" y="12891"/>
                  </a:lnTo>
                  <a:lnTo>
                    <a:pt x="10029" y="12215"/>
                  </a:lnTo>
                  <a:close/>
                  <a:moveTo>
                    <a:pt x="9729" y="12427"/>
                  </a:moveTo>
                  <a:lnTo>
                    <a:pt x="10513" y="13133"/>
                  </a:lnTo>
                  <a:lnTo>
                    <a:pt x="8947" y="14541"/>
                  </a:lnTo>
                  <a:lnTo>
                    <a:pt x="9729" y="12427"/>
                  </a:lnTo>
                  <a:close/>
                  <a:moveTo>
                    <a:pt x="11835" y="12427"/>
                  </a:moveTo>
                  <a:lnTo>
                    <a:pt x="12616" y="14541"/>
                  </a:lnTo>
                  <a:lnTo>
                    <a:pt x="11050" y="13133"/>
                  </a:lnTo>
                  <a:lnTo>
                    <a:pt x="11835" y="12427"/>
                  </a:lnTo>
                  <a:close/>
                  <a:moveTo>
                    <a:pt x="10782" y="13375"/>
                  </a:moveTo>
                  <a:lnTo>
                    <a:pt x="12568" y="14979"/>
                  </a:lnTo>
                  <a:lnTo>
                    <a:pt x="8996" y="14979"/>
                  </a:lnTo>
                  <a:lnTo>
                    <a:pt x="10782" y="13375"/>
                  </a:lnTo>
                  <a:close/>
                  <a:moveTo>
                    <a:pt x="9003" y="15275"/>
                  </a:moveTo>
                  <a:lnTo>
                    <a:pt x="12561" y="15275"/>
                  </a:lnTo>
                  <a:lnTo>
                    <a:pt x="10782" y="16237"/>
                  </a:lnTo>
                  <a:lnTo>
                    <a:pt x="9003" y="15275"/>
                  </a:lnTo>
                  <a:close/>
                  <a:moveTo>
                    <a:pt x="8613" y="15439"/>
                  </a:moveTo>
                  <a:lnTo>
                    <a:pt x="10436" y="16426"/>
                  </a:lnTo>
                  <a:lnTo>
                    <a:pt x="7703" y="17904"/>
                  </a:lnTo>
                  <a:lnTo>
                    <a:pt x="8613" y="15439"/>
                  </a:lnTo>
                  <a:close/>
                  <a:moveTo>
                    <a:pt x="12948" y="15439"/>
                  </a:moveTo>
                  <a:lnTo>
                    <a:pt x="13860" y="17904"/>
                  </a:lnTo>
                  <a:lnTo>
                    <a:pt x="11128" y="16426"/>
                  </a:lnTo>
                  <a:lnTo>
                    <a:pt x="12948" y="15439"/>
                  </a:lnTo>
                  <a:close/>
                  <a:moveTo>
                    <a:pt x="10782" y="16612"/>
                  </a:moveTo>
                  <a:lnTo>
                    <a:pt x="13785" y="18238"/>
                  </a:lnTo>
                  <a:lnTo>
                    <a:pt x="7778" y="18238"/>
                  </a:lnTo>
                  <a:lnTo>
                    <a:pt x="10782" y="16612"/>
                  </a:lnTo>
                  <a:close/>
                  <a:moveTo>
                    <a:pt x="7643" y="18534"/>
                  </a:moveTo>
                  <a:lnTo>
                    <a:pt x="13921" y="18534"/>
                  </a:lnTo>
                  <a:lnTo>
                    <a:pt x="10782" y="19661"/>
                  </a:lnTo>
                  <a:lnTo>
                    <a:pt x="7643" y="18534"/>
                  </a:lnTo>
                  <a:close/>
                  <a:moveTo>
                    <a:pt x="7382" y="18773"/>
                  </a:moveTo>
                  <a:lnTo>
                    <a:pt x="10320" y="19828"/>
                  </a:lnTo>
                  <a:lnTo>
                    <a:pt x="6484" y="21207"/>
                  </a:lnTo>
                  <a:lnTo>
                    <a:pt x="7382" y="18773"/>
                  </a:lnTo>
                  <a:close/>
                  <a:moveTo>
                    <a:pt x="14180" y="18773"/>
                  </a:moveTo>
                  <a:lnTo>
                    <a:pt x="15080" y="21207"/>
                  </a:lnTo>
                  <a:lnTo>
                    <a:pt x="11244" y="19828"/>
                  </a:lnTo>
                  <a:lnTo>
                    <a:pt x="14180" y="18773"/>
                  </a:lnTo>
                  <a:close/>
                </a:path>
              </a:pathLst>
            </a:custGeom>
            <a:solidFill>
              <a:srgbClr val="000000"/>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343" name="Rounded Rectangle"/>
            <p:cNvSpPr/>
            <p:nvPr/>
          </p:nvSpPr>
          <p:spPr>
            <a:xfrm>
              <a:off x="9390" y="1484752"/>
              <a:ext cx="1849998" cy="841766"/>
            </a:xfrm>
            <a:prstGeom prst="roundRect">
              <a:avLst>
                <a:gd name="adj" fmla="val 15179"/>
              </a:avLst>
            </a:prstGeom>
            <a:solidFill>
              <a:srgbClr val="BDCADA"/>
            </a:solidFill>
            <a:ln w="25400" cap="flat">
              <a:solidFill>
                <a:srgbClr val="000000"/>
              </a:solidFill>
              <a:prstDash val="solid"/>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344" name="Circle"/>
            <p:cNvSpPr/>
            <p:nvPr/>
          </p:nvSpPr>
          <p:spPr>
            <a:xfrm>
              <a:off x="1246200" y="1556295"/>
              <a:ext cx="510010" cy="510011"/>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345" name="Circle"/>
            <p:cNvSpPr/>
            <p:nvPr/>
          </p:nvSpPr>
          <p:spPr>
            <a:xfrm>
              <a:off x="1523145" y="1604173"/>
              <a:ext cx="151269" cy="155350"/>
            </a:xfrm>
            <a:prstGeom prst="ellipse">
              <a:avLst/>
            </a:prstGeom>
            <a:solidFill>
              <a:srgbClr val="FFFFFF"/>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346" name="7.100 MHz"/>
            <p:cNvSpPr txBox="1"/>
            <p:nvPr/>
          </p:nvSpPr>
          <p:spPr>
            <a:xfrm>
              <a:off x="0" y="1651021"/>
              <a:ext cx="1234602" cy="320560"/>
            </a:xfrm>
            <a:prstGeom prst="rect">
              <a:avLst/>
            </a:prstGeom>
            <a:noFill/>
            <a:ln w="9525"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2438338">
                <a:defRPr b="0" sz="1700">
                  <a:solidFill>
                    <a:srgbClr val="FFFFFF"/>
                  </a:solidFill>
                </a:defRPr>
              </a:lvl1pPr>
            </a:lstStyle>
            <a:p>
              <a:pPr/>
              <a:r>
                <a:t>7.100 MHz</a:t>
              </a:r>
            </a:p>
          </p:txBody>
        </p:sp>
      </p:grpSp>
      <p:sp>
        <p:nvSpPr>
          <p:cNvPr id="348" name="Ham PC"/>
          <p:cNvSpPr txBox="1"/>
          <p:nvPr/>
        </p:nvSpPr>
        <p:spPr>
          <a:xfrm>
            <a:off x="5592702" y="9366439"/>
            <a:ext cx="1642365" cy="5728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2438338">
              <a:defRPr b="0" sz="3200">
                <a:solidFill>
                  <a:srgbClr val="5E5E5E"/>
                </a:solidFill>
              </a:defRPr>
            </a:lvl1pPr>
          </a:lstStyle>
          <a:p>
            <a:pPr/>
            <a:r>
              <a:t>Ham PC</a:t>
            </a:r>
          </a:p>
        </p:txBody>
      </p:sp>
      <p:sp>
        <p:nvSpPr>
          <p:cNvPr id="349" name="Line"/>
          <p:cNvSpPr/>
          <p:nvPr/>
        </p:nvSpPr>
        <p:spPr>
          <a:xfrm flipV="1">
            <a:off x="18373512" y="5010104"/>
            <a:ext cx="1" cy="2192722"/>
          </a:xfrm>
          <a:prstGeom prst="line">
            <a:avLst/>
          </a:prstGeom>
          <a:ln w="25400">
            <a:solidFill>
              <a:srgbClr val="000000"/>
            </a:solidFill>
            <a:miter lim="400000"/>
          </a:ln>
        </p:spPr>
        <p:txBody>
          <a:bodyPr lIns="50800" tIns="50800" rIns="50800" bIns="50800" anchor="ctr"/>
          <a:lstStyle/>
          <a:p>
            <a:pPr defTabSz="2438338">
              <a:defRPr b="0" sz="2400">
                <a:solidFill>
                  <a:srgbClr val="5E5E5E"/>
                </a:solidFill>
              </a:defRPr>
            </a:pPr>
          </a:p>
        </p:txBody>
      </p:sp>
      <p:sp>
        <p:nvSpPr>
          <p:cNvPr id="350" name="Line"/>
          <p:cNvSpPr/>
          <p:nvPr/>
        </p:nvSpPr>
        <p:spPr>
          <a:xfrm flipV="1">
            <a:off x="20981245" y="5010104"/>
            <a:ext cx="1" cy="2192722"/>
          </a:xfrm>
          <a:prstGeom prst="line">
            <a:avLst/>
          </a:prstGeom>
          <a:ln w="25400">
            <a:solidFill>
              <a:srgbClr val="000000"/>
            </a:solidFill>
            <a:miter lim="400000"/>
          </a:ln>
        </p:spPr>
        <p:txBody>
          <a:bodyPr lIns="50800" tIns="50800" rIns="50800" bIns="50800" anchor="ctr"/>
          <a:lstStyle/>
          <a:p>
            <a:pPr defTabSz="2438338">
              <a:defRPr b="0" sz="2400">
                <a:solidFill>
                  <a:srgbClr val="5E5E5E"/>
                </a:solidFill>
              </a:defRPr>
            </a:pPr>
          </a:p>
        </p:txBody>
      </p:sp>
      <p:sp>
        <p:nvSpPr>
          <p:cNvPr id="351" name="Line"/>
          <p:cNvSpPr/>
          <p:nvPr/>
        </p:nvSpPr>
        <p:spPr>
          <a:xfrm flipV="1">
            <a:off x="18373511" y="9070781"/>
            <a:ext cx="1" cy="1164137"/>
          </a:xfrm>
          <a:prstGeom prst="line">
            <a:avLst/>
          </a:prstGeom>
          <a:ln w="25400">
            <a:solidFill>
              <a:srgbClr val="000000"/>
            </a:solidFill>
            <a:miter lim="400000"/>
          </a:ln>
        </p:spPr>
        <p:txBody>
          <a:bodyPr lIns="50800" tIns="50800" rIns="50800" bIns="50800" anchor="ctr"/>
          <a:lstStyle/>
          <a:p>
            <a:pPr defTabSz="2438338">
              <a:defRPr b="0" sz="2400">
                <a:solidFill>
                  <a:srgbClr val="5E5E5E"/>
                </a:solidFill>
              </a:defRPr>
            </a:pPr>
          </a:p>
        </p:txBody>
      </p:sp>
      <p:sp>
        <p:nvSpPr>
          <p:cNvPr id="352" name="Winlink Servers"/>
          <p:cNvSpPr txBox="1"/>
          <p:nvPr/>
        </p:nvSpPr>
        <p:spPr>
          <a:xfrm>
            <a:off x="16174583" y="7838034"/>
            <a:ext cx="4499459" cy="598222"/>
          </a:xfrm>
          <a:prstGeom prst="rect">
            <a:avLst/>
          </a:prstGeom>
          <a:solidFill>
            <a:srgbClr val="FFFFFF"/>
          </a:solidFill>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3200">
                <a:solidFill>
                  <a:srgbClr val="5E5E5E"/>
                </a:solidFill>
              </a:defRPr>
            </a:lvl1pPr>
          </a:lstStyle>
          <a:p>
            <a:pPr/>
            <a:r>
              <a:t>Winlink Servers</a:t>
            </a:r>
          </a:p>
        </p:txBody>
      </p:sp>
      <p:sp>
        <p:nvSpPr>
          <p:cNvPr id="353" name="Internet"/>
          <p:cNvSpPr txBox="1"/>
          <p:nvPr/>
        </p:nvSpPr>
        <p:spPr>
          <a:xfrm>
            <a:off x="17670999" y="11253995"/>
            <a:ext cx="1506627" cy="5728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2438338">
              <a:defRPr b="0" sz="3200">
                <a:solidFill>
                  <a:srgbClr val="5E5E5E"/>
                </a:solidFill>
              </a:defRPr>
            </a:lvl1pPr>
          </a:lstStyle>
          <a:p>
            <a:pPr/>
            <a:r>
              <a:t>Internet</a:t>
            </a:r>
          </a:p>
        </p:txBody>
      </p:sp>
      <p:sp>
        <p:nvSpPr>
          <p:cNvPr id="354" name="3. Read emails offline"/>
          <p:cNvSpPr txBox="1"/>
          <p:nvPr>
            <p:ph type="title" idx="4294967295"/>
          </p:nvPr>
        </p:nvSpPr>
        <p:spPr>
          <a:prstGeom prst="rect">
            <a:avLst/>
          </a:prstGeom>
        </p:spPr>
        <p:txBody>
          <a:bodyPr/>
          <a:lstStyle/>
          <a:p>
            <a:pPr/>
            <a:r>
              <a:t>3. Read emails offline</a:t>
            </a:r>
          </a:p>
        </p:txBody>
      </p:sp>
      <p:sp>
        <p:nvSpPr>
          <p:cNvPr id="355" name="Text Document"/>
          <p:cNvSpPr/>
          <p:nvPr/>
        </p:nvSpPr>
        <p:spPr>
          <a:xfrm>
            <a:off x="5358305" y="7388800"/>
            <a:ext cx="764958" cy="9906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 y="0"/>
                </a:moveTo>
                <a:cubicBezTo>
                  <a:pt x="96" y="0"/>
                  <a:pt x="0" y="72"/>
                  <a:pt x="0" y="162"/>
                </a:cubicBezTo>
                <a:lnTo>
                  <a:pt x="0" y="21438"/>
                </a:lnTo>
                <a:cubicBezTo>
                  <a:pt x="0" y="21528"/>
                  <a:pt x="96" y="21600"/>
                  <a:pt x="213" y="21600"/>
                </a:cubicBezTo>
                <a:lnTo>
                  <a:pt x="21387" y="21600"/>
                </a:lnTo>
                <a:cubicBezTo>
                  <a:pt x="21504" y="21600"/>
                  <a:pt x="21600" y="21528"/>
                  <a:pt x="21600" y="21438"/>
                </a:cubicBezTo>
                <a:lnTo>
                  <a:pt x="21600" y="5895"/>
                </a:lnTo>
                <a:cubicBezTo>
                  <a:pt x="21600" y="5863"/>
                  <a:pt x="21567" y="5837"/>
                  <a:pt x="21525" y="5837"/>
                </a:cubicBezTo>
                <a:lnTo>
                  <a:pt x="14257" y="5837"/>
                </a:lnTo>
                <a:cubicBezTo>
                  <a:pt x="14140" y="5837"/>
                  <a:pt x="14044" y="5765"/>
                  <a:pt x="14044" y="5674"/>
                </a:cubicBezTo>
                <a:lnTo>
                  <a:pt x="14044" y="58"/>
                </a:lnTo>
                <a:cubicBezTo>
                  <a:pt x="14044" y="26"/>
                  <a:pt x="14011" y="0"/>
                  <a:pt x="13969" y="0"/>
                </a:cubicBezTo>
                <a:lnTo>
                  <a:pt x="213" y="0"/>
                </a:lnTo>
                <a:close/>
                <a:moveTo>
                  <a:pt x="15018" y="86"/>
                </a:moveTo>
                <a:cubicBezTo>
                  <a:pt x="14992" y="94"/>
                  <a:pt x="14972" y="114"/>
                  <a:pt x="14972" y="140"/>
                </a:cubicBezTo>
                <a:lnTo>
                  <a:pt x="14972" y="4958"/>
                </a:lnTo>
                <a:cubicBezTo>
                  <a:pt x="14972" y="5048"/>
                  <a:pt x="15068" y="5120"/>
                  <a:pt x="15185" y="5120"/>
                </a:cubicBezTo>
                <a:lnTo>
                  <a:pt x="21419" y="5120"/>
                </a:lnTo>
                <a:cubicBezTo>
                  <a:pt x="21486" y="5120"/>
                  <a:pt x="21519" y="5058"/>
                  <a:pt x="21472" y="5021"/>
                </a:cubicBezTo>
                <a:lnTo>
                  <a:pt x="15100" y="99"/>
                </a:lnTo>
                <a:cubicBezTo>
                  <a:pt x="15077" y="81"/>
                  <a:pt x="15044" y="78"/>
                  <a:pt x="15018" y="86"/>
                </a:cubicBezTo>
                <a:close/>
                <a:moveTo>
                  <a:pt x="3916" y="7813"/>
                </a:moveTo>
                <a:lnTo>
                  <a:pt x="17684" y="7813"/>
                </a:lnTo>
                <a:cubicBezTo>
                  <a:pt x="17718" y="7813"/>
                  <a:pt x="17747" y="7836"/>
                  <a:pt x="17747" y="7862"/>
                </a:cubicBezTo>
                <a:lnTo>
                  <a:pt x="17747" y="8842"/>
                </a:lnTo>
                <a:cubicBezTo>
                  <a:pt x="17747" y="8868"/>
                  <a:pt x="17718" y="8890"/>
                  <a:pt x="17684" y="8890"/>
                </a:cubicBezTo>
                <a:lnTo>
                  <a:pt x="3916" y="8890"/>
                </a:lnTo>
                <a:cubicBezTo>
                  <a:pt x="3882" y="8890"/>
                  <a:pt x="3853" y="8868"/>
                  <a:pt x="3853" y="8842"/>
                </a:cubicBezTo>
                <a:lnTo>
                  <a:pt x="3853" y="7862"/>
                </a:lnTo>
                <a:cubicBezTo>
                  <a:pt x="3853" y="7836"/>
                  <a:pt x="3882" y="7813"/>
                  <a:pt x="3916" y="7813"/>
                </a:cubicBezTo>
                <a:close/>
                <a:moveTo>
                  <a:pt x="3916" y="10498"/>
                </a:moveTo>
                <a:lnTo>
                  <a:pt x="17684" y="10498"/>
                </a:lnTo>
                <a:cubicBezTo>
                  <a:pt x="17718" y="10498"/>
                  <a:pt x="17747" y="10520"/>
                  <a:pt x="17747" y="10546"/>
                </a:cubicBezTo>
                <a:lnTo>
                  <a:pt x="17747" y="11526"/>
                </a:lnTo>
                <a:cubicBezTo>
                  <a:pt x="17747" y="11552"/>
                  <a:pt x="17718" y="11573"/>
                  <a:pt x="17684" y="11573"/>
                </a:cubicBezTo>
                <a:lnTo>
                  <a:pt x="3916" y="11573"/>
                </a:lnTo>
                <a:cubicBezTo>
                  <a:pt x="3882" y="11573"/>
                  <a:pt x="3853" y="11552"/>
                  <a:pt x="3853" y="11526"/>
                </a:cubicBezTo>
                <a:lnTo>
                  <a:pt x="3853" y="10546"/>
                </a:lnTo>
                <a:cubicBezTo>
                  <a:pt x="3853" y="10520"/>
                  <a:pt x="3882" y="10498"/>
                  <a:pt x="3916" y="10498"/>
                </a:cubicBezTo>
                <a:close/>
                <a:moveTo>
                  <a:pt x="3916" y="13182"/>
                </a:moveTo>
                <a:lnTo>
                  <a:pt x="17684" y="13182"/>
                </a:lnTo>
                <a:cubicBezTo>
                  <a:pt x="17718" y="13182"/>
                  <a:pt x="17747" y="13204"/>
                  <a:pt x="17747" y="13230"/>
                </a:cubicBezTo>
                <a:lnTo>
                  <a:pt x="17747" y="14210"/>
                </a:lnTo>
                <a:cubicBezTo>
                  <a:pt x="17747" y="14237"/>
                  <a:pt x="17718" y="14257"/>
                  <a:pt x="17684" y="14257"/>
                </a:cubicBezTo>
                <a:lnTo>
                  <a:pt x="3916" y="14257"/>
                </a:lnTo>
                <a:cubicBezTo>
                  <a:pt x="3882" y="14257"/>
                  <a:pt x="3853" y="14237"/>
                  <a:pt x="3853" y="14210"/>
                </a:cubicBezTo>
                <a:lnTo>
                  <a:pt x="3853" y="13230"/>
                </a:lnTo>
                <a:cubicBezTo>
                  <a:pt x="3853" y="13204"/>
                  <a:pt x="3882" y="13182"/>
                  <a:pt x="3916" y="13182"/>
                </a:cubicBezTo>
                <a:close/>
                <a:moveTo>
                  <a:pt x="3916" y="15866"/>
                </a:moveTo>
                <a:lnTo>
                  <a:pt x="17684" y="15866"/>
                </a:lnTo>
                <a:cubicBezTo>
                  <a:pt x="17718" y="15866"/>
                  <a:pt x="17747" y="15888"/>
                  <a:pt x="17747" y="15914"/>
                </a:cubicBezTo>
                <a:lnTo>
                  <a:pt x="17747" y="16894"/>
                </a:lnTo>
                <a:cubicBezTo>
                  <a:pt x="17747" y="16921"/>
                  <a:pt x="17718" y="16941"/>
                  <a:pt x="17684" y="16941"/>
                </a:cubicBezTo>
                <a:lnTo>
                  <a:pt x="3916" y="16941"/>
                </a:lnTo>
                <a:cubicBezTo>
                  <a:pt x="3882" y="16941"/>
                  <a:pt x="3853" y="16921"/>
                  <a:pt x="3853" y="16894"/>
                </a:cubicBezTo>
                <a:lnTo>
                  <a:pt x="3853" y="15914"/>
                </a:lnTo>
                <a:cubicBezTo>
                  <a:pt x="3853" y="15888"/>
                  <a:pt x="3882" y="15866"/>
                  <a:pt x="3916" y="15866"/>
                </a:cubicBezTo>
                <a:close/>
              </a:path>
            </a:pathLst>
          </a:custGeom>
          <a:solidFill>
            <a:schemeClr val="accent3">
              <a:hueOff val="362282"/>
              <a:satOff val="31803"/>
              <a:lumOff val="-18242"/>
            </a:schemeClr>
          </a:solidFill>
          <a:ln w="12700">
            <a:miter lim="400000"/>
          </a:ln>
        </p:spPr>
        <p:txBody>
          <a:bodyPr lIns="50800" tIns="50800" rIns="50800" bIns="50800" anchor="ctr"/>
          <a:lstStyle/>
          <a:p>
            <a:pPr>
              <a:defRPr b="0" sz="3200">
                <a:solidFill>
                  <a:srgbClr val="FFFFFF"/>
                </a:solidFill>
                <a:latin typeface="+mn-lt"/>
                <a:ea typeface="+mn-ea"/>
                <a:cs typeface="+mn-cs"/>
                <a:sym typeface="Helvetica Neue Medium"/>
              </a:defRPr>
            </a:pPr>
          </a:p>
        </p:txBody>
      </p:sp>
      <p:sp>
        <p:nvSpPr>
          <p:cNvPr id="356" name="Text Document"/>
          <p:cNvSpPr/>
          <p:nvPr/>
        </p:nvSpPr>
        <p:spPr>
          <a:xfrm>
            <a:off x="15484901" y="5611160"/>
            <a:ext cx="764958" cy="9906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 y="0"/>
                </a:moveTo>
                <a:cubicBezTo>
                  <a:pt x="96" y="0"/>
                  <a:pt x="0" y="72"/>
                  <a:pt x="0" y="162"/>
                </a:cubicBezTo>
                <a:lnTo>
                  <a:pt x="0" y="21438"/>
                </a:lnTo>
                <a:cubicBezTo>
                  <a:pt x="0" y="21528"/>
                  <a:pt x="96" y="21600"/>
                  <a:pt x="213" y="21600"/>
                </a:cubicBezTo>
                <a:lnTo>
                  <a:pt x="21387" y="21600"/>
                </a:lnTo>
                <a:cubicBezTo>
                  <a:pt x="21504" y="21600"/>
                  <a:pt x="21600" y="21528"/>
                  <a:pt x="21600" y="21438"/>
                </a:cubicBezTo>
                <a:lnTo>
                  <a:pt x="21600" y="5895"/>
                </a:lnTo>
                <a:cubicBezTo>
                  <a:pt x="21600" y="5863"/>
                  <a:pt x="21567" y="5837"/>
                  <a:pt x="21525" y="5837"/>
                </a:cubicBezTo>
                <a:lnTo>
                  <a:pt x="14257" y="5837"/>
                </a:lnTo>
                <a:cubicBezTo>
                  <a:pt x="14140" y="5837"/>
                  <a:pt x="14044" y="5765"/>
                  <a:pt x="14044" y="5674"/>
                </a:cubicBezTo>
                <a:lnTo>
                  <a:pt x="14044" y="58"/>
                </a:lnTo>
                <a:cubicBezTo>
                  <a:pt x="14044" y="26"/>
                  <a:pt x="14011" y="0"/>
                  <a:pt x="13969" y="0"/>
                </a:cubicBezTo>
                <a:lnTo>
                  <a:pt x="213" y="0"/>
                </a:lnTo>
                <a:close/>
                <a:moveTo>
                  <a:pt x="15018" y="86"/>
                </a:moveTo>
                <a:cubicBezTo>
                  <a:pt x="14992" y="94"/>
                  <a:pt x="14972" y="114"/>
                  <a:pt x="14972" y="140"/>
                </a:cubicBezTo>
                <a:lnTo>
                  <a:pt x="14972" y="4958"/>
                </a:lnTo>
                <a:cubicBezTo>
                  <a:pt x="14972" y="5048"/>
                  <a:pt x="15068" y="5120"/>
                  <a:pt x="15185" y="5120"/>
                </a:cubicBezTo>
                <a:lnTo>
                  <a:pt x="21419" y="5120"/>
                </a:lnTo>
                <a:cubicBezTo>
                  <a:pt x="21486" y="5120"/>
                  <a:pt x="21519" y="5058"/>
                  <a:pt x="21472" y="5021"/>
                </a:cubicBezTo>
                <a:lnTo>
                  <a:pt x="15100" y="99"/>
                </a:lnTo>
                <a:cubicBezTo>
                  <a:pt x="15077" y="81"/>
                  <a:pt x="15044" y="78"/>
                  <a:pt x="15018" y="86"/>
                </a:cubicBezTo>
                <a:close/>
                <a:moveTo>
                  <a:pt x="3916" y="7813"/>
                </a:moveTo>
                <a:lnTo>
                  <a:pt x="17684" y="7813"/>
                </a:lnTo>
                <a:cubicBezTo>
                  <a:pt x="17718" y="7813"/>
                  <a:pt x="17747" y="7836"/>
                  <a:pt x="17747" y="7862"/>
                </a:cubicBezTo>
                <a:lnTo>
                  <a:pt x="17747" y="8842"/>
                </a:lnTo>
                <a:cubicBezTo>
                  <a:pt x="17747" y="8868"/>
                  <a:pt x="17718" y="8890"/>
                  <a:pt x="17684" y="8890"/>
                </a:cubicBezTo>
                <a:lnTo>
                  <a:pt x="3916" y="8890"/>
                </a:lnTo>
                <a:cubicBezTo>
                  <a:pt x="3882" y="8890"/>
                  <a:pt x="3853" y="8868"/>
                  <a:pt x="3853" y="8842"/>
                </a:cubicBezTo>
                <a:lnTo>
                  <a:pt x="3853" y="7862"/>
                </a:lnTo>
                <a:cubicBezTo>
                  <a:pt x="3853" y="7836"/>
                  <a:pt x="3882" y="7813"/>
                  <a:pt x="3916" y="7813"/>
                </a:cubicBezTo>
                <a:close/>
                <a:moveTo>
                  <a:pt x="3916" y="10498"/>
                </a:moveTo>
                <a:lnTo>
                  <a:pt x="17684" y="10498"/>
                </a:lnTo>
                <a:cubicBezTo>
                  <a:pt x="17718" y="10498"/>
                  <a:pt x="17747" y="10520"/>
                  <a:pt x="17747" y="10546"/>
                </a:cubicBezTo>
                <a:lnTo>
                  <a:pt x="17747" y="11526"/>
                </a:lnTo>
                <a:cubicBezTo>
                  <a:pt x="17747" y="11552"/>
                  <a:pt x="17718" y="11573"/>
                  <a:pt x="17684" y="11573"/>
                </a:cubicBezTo>
                <a:lnTo>
                  <a:pt x="3916" y="11573"/>
                </a:lnTo>
                <a:cubicBezTo>
                  <a:pt x="3882" y="11573"/>
                  <a:pt x="3853" y="11552"/>
                  <a:pt x="3853" y="11526"/>
                </a:cubicBezTo>
                <a:lnTo>
                  <a:pt x="3853" y="10546"/>
                </a:lnTo>
                <a:cubicBezTo>
                  <a:pt x="3853" y="10520"/>
                  <a:pt x="3882" y="10498"/>
                  <a:pt x="3916" y="10498"/>
                </a:cubicBezTo>
                <a:close/>
                <a:moveTo>
                  <a:pt x="3916" y="13182"/>
                </a:moveTo>
                <a:lnTo>
                  <a:pt x="17684" y="13182"/>
                </a:lnTo>
                <a:cubicBezTo>
                  <a:pt x="17718" y="13182"/>
                  <a:pt x="17747" y="13204"/>
                  <a:pt x="17747" y="13230"/>
                </a:cubicBezTo>
                <a:lnTo>
                  <a:pt x="17747" y="14210"/>
                </a:lnTo>
                <a:cubicBezTo>
                  <a:pt x="17747" y="14237"/>
                  <a:pt x="17718" y="14257"/>
                  <a:pt x="17684" y="14257"/>
                </a:cubicBezTo>
                <a:lnTo>
                  <a:pt x="3916" y="14257"/>
                </a:lnTo>
                <a:cubicBezTo>
                  <a:pt x="3882" y="14257"/>
                  <a:pt x="3853" y="14237"/>
                  <a:pt x="3853" y="14210"/>
                </a:cubicBezTo>
                <a:lnTo>
                  <a:pt x="3853" y="13230"/>
                </a:lnTo>
                <a:cubicBezTo>
                  <a:pt x="3853" y="13204"/>
                  <a:pt x="3882" y="13182"/>
                  <a:pt x="3916" y="13182"/>
                </a:cubicBezTo>
                <a:close/>
                <a:moveTo>
                  <a:pt x="3916" y="15866"/>
                </a:moveTo>
                <a:lnTo>
                  <a:pt x="17684" y="15866"/>
                </a:lnTo>
                <a:cubicBezTo>
                  <a:pt x="17718" y="15866"/>
                  <a:pt x="17747" y="15888"/>
                  <a:pt x="17747" y="15914"/>
                </a:cubicBezTo>
                <a:lnTo>
                  <a:pt x="17747" y="16894"/>
                </a:lnTo>
                <a:cubicBezTo>
                  <a:pt x="17747" y="16921"/>
                  <a:pt x="17718" y="16941"/>
                  <a:pt x="17684" y="16941"/>
                </a:cubicBezTo>
                <a:lnTo>
                  <a:pt x="3916" y="16941"/>
                </a:lnTo>
                <a:cubicBezTo>
                  <a:pt x="3882" y="16941"/>
                  <a:pt x="3853" y="16921"/>
                  <a:pt x="3853" y="16894"/>
                </a:cubicBezTo>
                <a:lnTo>
                  <a:pt x="3853" y="15914"/>
                </a:lnTo>
                <a:cubicBezTo>
                  <a:pt x="3853" y="15888"/>
                  <a:pt x="3882" y="15866"/>
                  <a:pt x="3916" y="15866"/>
                </a:cubicBezTo>
                <a:close/>
              </a:path>
            </a:pathLst>
          </a:custGeom>
          <a:solidFill>
            <a:schemeClr val="accent5">
              <a:hueOff val="-82419"/>
              <a:satOff val="-9513"/>
              <a:lumOff val="-16343"/>
            </a:schemeClr>
          </a:solidFill>
          <a:ln w="12700">
            <a:miter lim="400000"/>
          </a:ln>
        </p:spPr>
        <p:txBody>
          <a:bodyPr lIns="50800" tIns="50800" rIns="50800" bIns="50800" anchor="ctr"/>
          <a:lstStyle/>
          <a:p>
            <a:pPr>
              <a:defRPr b="0" sz="3200">
                <a:solidFill>
                  <a:srgbClr val="FFFFFF"/>
                </a:solidFill>
                <a:latin typeface="+mn-lt"/>
                <a:ea typeface="+mn-ea"/>
                <a:cs typeface="+mn-cs"/>
                <a:sym typeface="Helvetica Neue Medium"/>
              </a:defRPr>
            </a:pPr>
          </a:p>
        </p:txBody>
      </p:sp>
      <p:sp>
        <p:nvSpPr>
          <p:cNvPr id="357" name="3"/>
          <p:cNvSpPr/>
          <p:nvPr/>
        </p:nvSpPr>
        <p:spPr>
          <a:xfrm>
            <a:off x="14137871" y="5539744"/>
            <a:ext cx="1062026" cy="1062026"/>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5800">
                <a:solidFill>
                  <a:srgbClr val="FFFFFF"/>
                </a:solidFill>
                <a:latin typeface="+mn-lt"/>
                <a:ea typeface="+mn-ea"/>
                <a:cs typeface="+mn-cs"/>
                <a:sym typeface="Helvetica Neue Medium"/>
              </a:defRPr>
            </a:lvl1pPr>
          </a:lstStyle>
          <a:p>
            <a:pPr/>
            <a:r>
              <a:t>3</a:t>
            </a:r>
          </a:p>
        </p:txBody>
      </p:sp>
      <p:sp>
        <p:nvSpPr>
          <p:cNvPr id="358" name="Latest…"/>
          <p:cNvSpPr txBox="1"/>
          <p:nvPr/>
        </p:nvSpPr>
        <p:spPr>
          <a:xfrm>
            <a:off x="6220691" y="7388800"/>
            <a:ext cx="1326186" cy="10804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200"/>
            </a:pPr>
            <a:r>
              <a:t>Latest</a:t>
            </a:r>
          </a:p>
          <a:p>
            <a:pPr>
              <a:defRPr sz="3200"/>
            </a:pPr>
            <a:r>
              <a:t>WX</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0" name="Line"/>
          <p:cNvSpPr/>
          <p:nvPr/>
        </p:nvSpPr>
        <p:spPr>
          <a:xfrm flipV="1">
            <a:off x="6413883" y="5010104"/>
            <a:ext cx="1" cy="2192722"/>
          </a:xfrm>
          <a:prstGeom prst="line">
            <a:avLst/>
          </a:prstGeom>
          <a:ln w="25400">
            <a:solidFill>
              <a:srgbClr val="000000"/>
            </a:solidFill>
            <a:miter lim="400000"/>
          </a:ln>
        </p:spPr>
        <p:txBody>
          <a:bodyPr lIns="50800" tIns="50800" rIns="50800" bIns="50800" anchor="ctr"/>
          <a:lstStyle/>
          <a:p>
            <a:pPr defTabSz="2438338">
              <a:defRPr b="0" sz="2400">
                <a:solidFill>
                  <a:srgbClr val="5E5E5E"/>
                </a:solidFill>
              </a:defRPr>
            </a:pPr>
          </a:p>
        </p:txBody>
      </p:sp>
      <p:sp>
        <p:nvSpPr>
          <p:cNvPr id="361" name="Line"/>
          <p:cNvSpPr/>
          <p:nvPr/>
        </p:nvSpPr>
        <p:spPr>
          <a:xfrm flipH="1" flipV="1">
            <a:off x="15875713" y="9079761"/>
            <a:ext cx="1624405" cy="1624405"/>
          </a:xfrm>
          <a:prstGeom prst="line">
            <a:avLst/>
          </a:prstGeom>
          <a:ln w="63500">
            <a:solidFill>
              <a:schemeClr val="accent5">
                <a:hueOff val="-82419"/>
                <a:satOff val="-9513"/>
                <a:lumOff val="-16343"/>
              </a:schemeClr>
            </a:solidFill>
            <a:miter lim="400000"/>
            <a:headEnd type="triangle"/>
          </a:ln>
        </p:spPr>
        <p:txBody>
          <a:bodyPr lIns="50800" tIns="50800" rIns="50800" bIns="50800" anchor="ctr"/>
          <a:lstStyle/>
          <a:p>
            <a:pPr defTabSz="2438338">
              <a:defRPr b="0" sz="2400">
                <a:solidFill>
                  <a:srgbClr val="5E5E5E"/>
                </a:solidFill>
              </a:defRPr>
            </a:pPr>
          </a:p>
        </p:txBody>
      </p:sp>
      <p:sp>
        <p:nvSpPr>
          <p:cNvPr id="362" name="Line"/>
          <p:cNvSpPr/>
          <p:nvPr/>
        </p:nvSpPr>
        <p:spPr>
          <a:xfrm flipV="1">
            <a:off x="15875473" y="5010104"/>
            <a:ext cx="1" cy="2192722"/>
          </a:xfrm>
          <a:prstGeom prst="line">
            <a:avLst/>
          </a:prstGeom>
          <a:ln w="25400">
            <a:solidFill>
              <a:srgbClr val="000000"/>
            </a:solidFill>
            <a:miter lim="400000"/>
          </a:ln>
        </p:spPr>
        <p:txBody>
          <a:bodyPr lIns="50800" tIns="50800" rIns="50800" bIns="50800" anchor="ctr"/>
          <a:lstStyle/>
          <a:p>
            <a:pPr defTabSz="2438338">
              <a:defRPr b="0" sz="2400">
                <a:solidFill>
                  <a:srgbClr val="5E5E5E"/>
                </a:solidFill>
              </a:defRPr>
            </a:pPr>
          </a:p>
        </p:txBody>
      </p:sp>
      <p:sp>
        <p:nvSpPr>
          <p:cNvPr id="363" name="Computer"/>
          <p:cNvSpPr/>
          <p:nvPr/>
        </p:nvSpPr>
        <p:spPr>
          <a:xfrm>
            <a:off x="5108960" y="7043100"/>
            <a:ext cx="2711448" cy="2188091"/>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solidFill>
            <a:srgbClr val="00A1FF"/>
          </a:solidFill>
          <a:ln>
            <a:solidFill>
              <a:srgbClr val="000000"/>
            </a:solidFill>
            <a:miter lim="400000"/>
          </a:ln>
        </p:spPr>
        <p:txBody>
          <a:bodyPr lIns="50800" tIns="50800" rIns="50800" bIns="50800" anchor="ctr"/>
          <a:lstStyle/>
          <a:p>
            <a:pPr>
              <a:defRPr b="0" sz="3200">
                <a:latin typeface="+mn-lt"/>
                <a:ea typeface="+mn-ea"/>
                <a:cs typeface="+mn-cs"/>
                <a:sym typeface="Helvetica Neue Medium"/>
              </a:defRPr>
            </a:pPr>
          </a:p>
        </p:txBody>
      </p:sp>
      <p:grpSp>
        <p:nvGrpSpPr>
          <p:cNvPr id="367" name="Group"/>
          <p:cNvGrpSpPr/>
          <p:nvPr/>
        </p:nvGrpSpPr>
        <p:grpSpPr>
          <a:xfrm>
            <a:off x="15165018" y="7192633"/>
            <a:ext cx="1404724" cy="1889026"/>
            <a:chOff x="0" y="0"/>
            <a:chExt cx="1404722" cy="1889025"/>
          </a:xfrm>
        </p:grpSpPr>
        <p:sp>
          <p:nvSpPr>
            <p:cNvPr id="364" name="Rectangle"/>
            <p:cNvSpPr/>
            <p:nvPr/>
          </p:nvSpPr>
          <p:spPr>
            <a:xfrm>
              <a:off x="0" y="0"/>
              <a:ext cx="1404723" cy="1889026"/>
            </a:xfrm>
            <a:prstGeom prst="rect">
              <a:avLst/>
            </a:prstGeom>
            <a:solidFill>
              <a:srgbClr val="00A1FF"/>
            </a:solidFill>
            <a:ln w="12700" cap="flat">
              <a:noFill/>
              <a:miter lim="400000"/>
            </a:ln>
            <a:effectLst/>
          </p:spPr>
          <p:txBody>
            <a:bodyPr wrap="square" lIns="50800" tIns="50800" rIns="50800" bIns="50800" numCol="1" anchor="ctr">
              <a:noAutofit/>
            </a:bodyPr>
            <a:lstStyle/>
            <a:p>
              <a:pPr>
                <a:defRPr b="0" sz="3200">
                  <a:latin typeface="+mn-lt"/>
                  <a:ea typeface="+mn-ea"/>
                  <a:cs typeface="+mn-cs"/>
                  <a:sym typeface="Helvetica Neue Medium"/>
                </a:defRPr>
              </a:pPr>
            </a:p>
          </p:txBody>
        </p:sp>
        <p:sp>
          <p:nvSpPr>
            <p:cNvPr id="365" name="Rounded Rectangle"/>
            <p:cNvSpPr/>
            <p:nvPr/>
          </p:nvSpPr>
          <p:spPr>
            <a:xfrm>
              <a:off x="142640" y="288765"/>
              <a:ext cx="1119446" cy="292898"/>
            </a:xfrm>
            <a:prstGeom prst="roundRect">
              <a:avLst>
                <a:gd name="adj" fmla="val 50000"/>
              </a:avLst>
            </a:prstGeom>
            <a:solidFill>
              <a:schemeClr val="accent1">
                <a:lumOff val="16847"/>
              </a:schemeClr>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366" name="Rounded Rectangle"/>
            <p:cNvSpPr/>
            <p:nvPr/>
          </p:nvSpPr>
          <p:spPr>
            <a:xfrm>
              <a:off x="142640" y="798064"/>
              <a:ext cx="1119446" cy="292898"/>
            </a:xfrm>
            <a:prstGeom prst="roundRect">
              <a:avLst>
                <a:gd name="adj" fmla="val 50000"/>
              </a:avLst>
            </a:prstGeom>
            <a:solidFill>
              <a:schemeClr val="accent1">
                <a:lumOff val="16847"/>
              </a:schemeClr>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grpSp>
      <p:grpSp>
        <p:nvGrpSpPr>
          <p:cNvPr id="371" name="Group"/>
          <p:cNvGrpSpPr/>
          <p:nvPr/>
        </p:nvGrpSpPr>
        <p:grpSpPr>
          <a:xfrm>
            <a:off x="17721952" y="7192633"/>
            <a:ext cx="1404722" cy="1889024"/>
            <a:chOff x="0" y="0"/>
            <a:chExt cx="1404721" cy="1889023"/>
          </a:xfrm>
        </p:grpSpPr>
        <p:sp>
          <p:nvSpPr>
            <p:cNvPr id="368" name="Rectangle"/>
            <p:cNvSpPr/>
            <p:nvPr/>
          </p:nvSpPr>
          <p:spPr>
            <a:xfrm>
              <a:off x="0" y="0"/>
              <a:ext cx="1404722" cy="1889024"/>
            </a:xfrm>
            <a:prstGeom prst="rect">
              <a:avLst/>
            </a:prstGeom>
            <a:solidFill>
              <a:srgbClr val="00A1FF"/>
            </a:solidFill>
            <a:ln w="12700" cap="flat">
              <a:noFill/>
              <a:miter lim="400000"/>
            </a:ln>
            <a:effectLst/>
          </p:spPr>
          <p:txBody>
            <a:bodyPr wrap="square" lIns="50800" tIns="50800" rIns="50800" bIns="50800" numCol="1" anchor="ctr">
              <a:noAutofit/>
            </a:bodyPr>
            <a:lstStyle/>
            <a:p>
              <a:pPr>
                <a:defRPr b="0" sz="3200">
                  <a:latin typeface="+mn-lt"/>
                  <a:ea typeface="+mn-ea"/>
                  <a:cs typeface="+mn-cs"/>
                  <a:sym typeface="Helvetica Neue Medium"/>
                </a:defRPr>
              </a:pPr>
            </a:p>
          </p:txBody>
        </p:sp>
        <p:sp>
          <p:nvSpPr>
            <p:cNvPr id="369" name="Rounded Rectangle"/>
            <p:cNvSpPr/>
            <p:nvPr/>
          </p:nvSpPr>
          <p:spPr>
            <a:xfrm>
              <a:off x="142640" y="288764"/>
              <a:ext cx="1119444" cy="292898"/>
            </a:xfrm>
            <a:prstGeom prst="roundRect">
              <a:avLst>
                <a:gd name="adj" fmla="val 50000"/>
              </a:avLst>
            </a:prstGeom>
            <a:solidFill>
              <a:schemeClr val="accent1">
                <a:lumOff val="16847"/>
              </a:schemeClr>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370" name="Rounded Rectangle"/>
            <p:cNvSpPr/>
            <p:nvPr/>
          </p:nvSpPr>
          <p:spPr>
            <a:xfrm>
              <a:off x="142640" y="798063"/>
              <a:ext cx="1119444" cy="292898"/>
            </a:xfrm>
            <a:prstGeom prst="roundRect">
              <a:avLst>
                <a:gd name="adj" fmla="val 50000"/>
              </a:avLst>
            </a:prstGeom>
            <a:solidFill>
              <a:schemeClr val="accent1">
                <a:lumOff val="16847"/>
              </a:schemeClr>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grpSp>
      <p:grpSp>
        <p:nvGrpSpPr>
          <p:cNvPr id="375" name="Group"/>
          <p:cNvGrpSpPr/>
          <p:nvPr/>
        </p:nvGrpSpPr>
        <p:grpSpPr>
          <a:xfrm>
            <a:off x="20278884" y="7192633"/>
            <a:ext cx="1404724" cy="1889026"/>
            <a:chOff x="0" y="0"/>
            <a:chExt cx="1404722" cy="1889025"/>
          </a:xfrm>
        </p:grpSpPr>
        <p:sp>
          <p:nvSpPr>
            <p:cNvPr id="372" name="Rectangle"/>
            <p:cNvSpPr/>
            <p:nvPr/>
          </p:nvSpPr>
          <p:spPr>
            <a:xfrm>
              <a:off x="0" y="0"/>
              <a:ext cx="1404723" cy="1889026"/>
            </a:xfrm>
            <a:prstGeom prst="rect">
              <a:avLst/>
            </a:prstGeom>
            <a:solidFill>
              <a:srgbClr val="00A1FF"/>
            </a:solidFill>
            <a:ln w="12700" cap="flat">
              <a:noFill/>
              <a:miter lim="400000"/>
            </a:ln>
            <a:effectLst/>
          </p:spPr>
          <p:txBody>
            <a:bodyPr wrap="square" lIns="50800" tIns="50800" rIns="50800" bIns="50800" numCol="1" anchor="ctr">
              <a:noAutofit/>
            </a:bodyPr>
            <a:lstStyle/>
            <a:p>
              <a:pPr>
                <a:defRPr b="0" sz="3200">
                  <a:latin typeface="+mn-lt"/>
                  <a:ea typeface="+mn-ea"/>
                  <a:cs typeface="+mn-cs"/>
                  <a:sym typeface="Helvetica Neue Medium"/>
                </a:defRPr>
              </a:pPr>
            </a:p>
          </p:txBody>
        </p:sp>
        <p:sp>
          <p:nvSpPr>
            <p:cNvPr id="373" name="Rounded Rectangle"/>
            <p:cNvSpPr/>
            <p:nvPr/>
          </p:nvSpPr>
          <p:spPr>
            <a:xfrm>
              <a:off x="142640" y="288765"/>
              <a:ext cx="1119446" cy="292898"/>
            </a:xfrm>
            <a:prstGeom prst="roundRect">
              <a:avLst>
                <a:gd name="adj" fmla="val 50000"/>
              </a:avLst>
            </a:prstGeom>
            <a:solidFill>
              <a:schemeClr val="accent1">
                <a:lumOff val="16847"/>
              </a:schemeClr>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374" name="Rounded Rectangle"/>
            <p:cNvSpPr/>
            <p:nvPr/>
          </p:nvSpPr>
          <p:spPr>
            <a:xfrm>
              <a:off x="142640" y="798064"/>
              <a:ext cx="1119446" cy="292898"/>
            </a:xfrm>
            <a:prstGeom prst="roundRect">
              <a:avLst>
                <a:gd name="adj" fmla="val 50000"/>
              </a:avLst>
            </a:prstGeom>
            <a:solidFill>
              <a:schemeClr val="accent1">
                <a:lumOff val="16847"/>
              </a:schemeClr>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grpSp>
      <p:grpSp>
        <p:nvGrpSpPr>
          <p:cNvPr id="381" name="Group"/>
          <p:cNvGrpSpPr/>
          <p:nvPr/>
        </p:nvGrpSpPr>
        <p:grpSpPr>
          <a:xfrm>
            <a:off x="14937685" y="2693779"/>
            <a:ext cx="1859388" cy="2326518"/>
            <a:chOff x="0" y="0"/>
            <a:chExt cx="1859387" cy="2326517"/>
          </a:xfrm>
        </p:grpSpPr>
        <p:sp>
          <p:nvSpPr>
            <p:cNvPr id="376" name="Radio Tower"/>
            <p:cNvSpPr/>
            <p:nvPr/>
          </p:nvSpPr>
          <p:spPr>
            <a:xfrm>
              <a:off x="312983" y="0"/>
              <a:ext cx="1242812" cy="17903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9" y="0"/>
                  </a:moveTo>
                  <a:cubicBezTo>
                    <a:pt x="4844" y="0"/>
                    <a:pt x="0" y="3364"/>
                    <a:pt x="0" y="7498"/>
                  </a:cubicBezTo>
                  <a:cubicBezTo>
                    <a:pt x="0" y="10532"/>
                    <a:pt x="2679" y="13248"/>
                    <a:pt x="6711" y="14418"/>
                  </a:cubicBezTo>
                  <a:lnTo>
                    <a:pt x="6905" y="13852"/>
                  </a:lnTo>
                  <a:cubicBezTo>
                    <a:pt x="3202" y="12777"/>
                    <a:pt x="881" y="10284"/>
                    <a:pt x="881" y="7498"/>
                  </a:cubicBezTo>
                  <a:cubicBezTo>
                    <a:pt x="881" y="3702"/>
                    <a:pt x="5330" y="613"/>
                    <a:pt x="10799" y="613"/>
                  </a:cubicBezTo>
                  <a:cubicBezTo>
                    <a:pt x="16267" y="613"/>
                    <a:pt x="20717" y="3702"/>
                    <a:pt x="20717" y="7498"/>
                  </a:cubicBezTo>
                  <a:cubicBezTo>
                    <a:pt x="20717" y="10294"/>
                    <a:pt x="18385" y="12790"/>
                    <a:pt x="14664" y="13860"/>
                  </a:cubicBezTo>
                  <a:lnTo>
                    <a:pt x="14855" y="14426"/>
                  </a:lnTo>
                  <a:cubicBezTo>
                    <a:pt x="18907" y="13261"/>
                    <a:pt x="21600" y="10542"/>
                    <a:pt x="21600" y="7498"/>
                  </a:cubicBezTo>
                  <a:cubicBezTo>
                    <a:pt x="21600" y="3364"/>
                    <a:pt x="16754" y="0"/>
                    <a:pt x="10799" y="0"/>
                  </a:cubicBezTo>
                  <a:close/>
                  <a:moveTo>
                    <a:pt x="10782" y="2273"/>
                  </a:moveTo>
                  <a:cubicBezTo>
                    <a:pt x="6615" y="2273"/>
                    <a:pt x="3224" y="4625"/>
                    <a:pt x="3224" y="7518"/>
                  </a:cubicBezTo>
                  <a:cubicBezTo>
                    <a:pt x="3224" y="9596"/>
                    <a:pt x="4974" y="11397"/>
                    <a:pt x="7505" y="12246"/>
                  </a:cubicBezTo>
                  <a:lnTo>
                    <a:pt x="7730" y="11636"/>
                  </a:lnTo>
                  <a:cubicBezTo>
                    <a:pt x="5583" y="10866"/>
                    <a:pt x="4112" y="9308"/>
                    <a:pt x="4112" y="7518"/>
                  </a:cubicBezTo>
                  <a:cubicBezTo>
                    <a:pt x="4112" y="4965"/>
                    <a:pt x="7104" y="2890"/>
                    <a:pt x="10782" y="2890"/>
                  </a:cubicBezTo>
                  <a:cubicBezTo>
                    <a:pt x="14459" y="2890"/>
                    <a:pt x="17452" y="4965"/>
                    <a:pt x="17452" y="7518"/>
                  </a:cubicBezTo>
                  <a:cubicBezTo>
                    <a:pt x="17452" y="9308"/>
                    <a:pt x="15979" y="10866"/>
                    <a:pt x="13831" y="11636"/>
                  </a:cubicBezTo>
                  <a:lnTo>
                    <a:pt x="14059" y="12246"/>
                  </a:lnTo>
                  <a:cubicBezTo>
                    <a:pt x="16590" y="11397"/>
                    <a:pt x="18340" y="9596"/>
                    <a:pt x="18340" y="7518"/>
                  </a:cubicBezTo>
                  <a:cubicBezTo>
                    <a:pt x="18340" y="4625"/>
                    <a:pt x="14949" y="2273"/>
                    <a:pt x="10782" y="2273"/>
                  </a:cubicBezTo>
                  <a:close/>
                  <a:moveTo>
                    <a:pt x="10782" y="4513"/>
                  </a:moveTo>
                  <a:cubicBezTo>
                    <a:pt x="8395" y="4513"/>
                    <a:pt x="6452" y="5861"/>
                    <a:pt x="6452" y="7518"/>
                  </a:cubicBezTo>
                  <a:cubicBezTo>
                    <a:pt x="6452" y="8546"/>
                    <a:pt x="7201" y="9456"/>
                    <a:pt x="8337" y="9998"/>
                  </a:cubicBezTo>
                  <a:lnTo>
                    <a:pt x="8575" y="9351"/>
                  </a:lnTo>
                  <a:cubicBezTo>
                    <a:pt x="7820" y="8912"/>
                    <a:pt x="7340" y="8253"/>
                    <a:pt x="7340" y="7518"/>
                  </a:cubicBezTo>
                  <a:cubicBezTo>
                    <a:pt x="7340" y="6201"/>
                    <a:pt x="8884" y="5129"/>
                    <a:pt x="10782" y="5129"/>
                  </a:cubicBezTo>
                  <a:cubicBezTo>
                    <a:pt x="12680" y="5129"/>
                    <a:pt x="14223" y="6201"/>
                    <a:pt x="14223" y="7518"/>
                  </a:cubicBezTo>
                  <a:cubicBezTo>
                    <a:pt x="14223" y="8253"/>
                    <a:pt x="13743" y="8912"/>
                    <a:pt x="12989" y="9351"/>
                  </a:cubicBezTo>
                  <a:lnTo>
                    <a:pt x="13226" y="9996"/>
                  </a:lnTo>
                  <a:cubicBezTo>
                    <a:pt x="14363" y="9454"/>
                    <a:pt x="15112" y="8546"/>
                    <a:pt x="15112" y="7518"/>
                  </a:cubicBezTo>
                  <a:cubicBezTo>
                    <a:pt x="15112" y="5861"/>
                    <a:pt x="13169" y="4513"/>
                    <a:pt x="10782" y="4513"/>
                  </a:cubicBezTo>
                  <a:close/>
                  <a:moveTo>
                    <a:pt x="10782" y="6734"/>
                  </a:moveTo>
                  <a:cubicBezTo>
                    <a:pt x="10157" y="6734"/>
                    <a:pt x="9652" y="7085"/>
                    <a:pt x="9652" y="7518"/>
                  </a:cubicBezTo>
                  <a:cubicBezTo>
                    <a:pt x="9652" y="7780"/>
                    <a:pt x="9837" y="8012"/>
                    <a:pt x="10121" y="8155"/>
                  </a:cubicBezTo>
                  <a:lnTo>
                    <a:pt x="5153" y="21600"/>
                  </a:lnTo>
                  <a:lnTo>
                    <a:pt x="6317" y="21600"/>
                  </a:lnTo>
                  <a:lnTo>
                    <a:pt x="10782" y="19994"/>
                  </a:lnTo>
                  <a:lnTo>
                    <a:pt x="15247" y="21600"/>
                  </a:lnTo>
                  <a:lnTo>
                    <a:pt x="16411" y="21600"/>
                  </a:lnTo>
                  <a:lnTo>
                    <a:pt x="11443" y="8155"/>
                  </a:lnTo>
                  <a:cubicBezTo>
                    <a:pt x="11727" y="8012"/>
                    <a:pt x="11912" y="7780"/>
                    <a:pt x="11912" y="7518"/>
                  </a:cubicBezTo>
                  <a:cubicBezTo>
                    <a:pt x="11912" y="7085"/>
                    <a:pt x="11406" y="6734"/>
                    <a:pt x="10782" y="6734"/>
                  </a:cubicBezTo>
                  <a:close/>
                  <a:moveTo>
                    <a:pt x="10782" y="9574"/>
                  </a:moveTo>
                  <a:lnTo>
                    <a:pt x="11648" y="11920"/>
                  </a:lnTo>
                  <a:lnTo>
                    <a:pt x="9915" y="11920"/>
                  </a:lnTo>
                  <a:lnTo>
                    <a:pt x="10782" y="9574"/>
                  </a:lnTo>
                  <a:close/>
                  <a:moveTo>
                    <a:pt x="10029" y="12215"/>
                  </a:moveTo>
                  <a:lnTo>
                    <a:pt x="11532" y="12215"/>
                  </a:lnTo>
                  <a:lnTo>
                    <a:pt x="10782" y="12891"/>
                  </a:lnTo>
                  <a:lnTo>
                    <a:pt x="10029" y="12215"/>
                  </a:lnTo>
                  <a:close/>
                  <a:moveTo>
                    <a:pt x="9729" y="12427"/>
                  </a:moveTo>
                  <a:lnTo>
                    <a:pt x="10513" y="13133"/>
                  </a:lnTo>
                  <a:lnTo>
                    <a:pt x="8947" y="14541"/>
                  </a:lnTo>
                  <a:lnTo>
                    <a:pt x="9729" y="12427"/>
                  </a:lnTo>
                  <a:close/>
                  <a:moveTo>
                    <a:pt x="11835" y="12427"/>
                  </a:moveTo>
                  <a:lnTo>
                    <a:pt x="12616" y="14541"/>
                  </a:lnTo>
                  <a:lnTo>
                    <a:pt x="11050" y="13133"/>
                  </a:lnTo>
                  <a:lnTo>
                    <a:pt x="11835" y="12427"/>
                  </a:lnTo>
                  <a:close/>
                  <a:moveTo>
                    <a:pt x="10782" y="13375"/>
                  </a:moveTo>
                  <a:lnTo>
                    <a:pt x="12568" y="14979"/>
                  </a:lnTo>
                  <a:lnTo>
                    <a:pt x="8996" y="14979"/>
                  </a:lnTo>
                  <a:lnTo>
                    <a:pt x="10782" y="13375"/>
                  </a:lnTo>
                  <a:close/>
                  <a:moveTo>
                    <a:pt x="9003" y="15275"/>
                  </a:moveTo>
                  <a:lnTo>
                    <a:pt x="12561" y="15275"/>
                  </a:lnTo>
                  <a:lnTo>
                    <a:pt x="10782" y="16237"/>
                  </a:lnTo>
                  <a:lnTo>
                    <a:pt x="9003" y="15275"/>
                  </a:lnTo>
                  <a:close/>
                  <a:moveTo>
                    <a:pt x="8613" y="15439"/>
                  </a:moveTo>
                  <a:lnTo>
                    <a:pt x="10436" y="16426"/>
                  </a:lnTo>
                  <a:lnTo>
                    <a:pt x="7703" y="17904"/>
                  </a:lnTo>
                  <a:lnTo>
                    <a:pt x="8613" y="15439"/>
                  </a:lnTo>
                  <a:close/>
                  <a:moveTo>
                    <a:pt x="12948" y="15439"/>
                  </a:moveTo>
                  <a:lnTo>
                    <a:pt x="13860" y="17904"/>
                  </a:lnTo>
                  <a:lnTo>
                    <a:pt x="11128" y="16426"/>
                  </a:lnTo>
                  <a:lnTo>
                    <a:pt x="12948" y="15439"/>
                  </a:lnTo>
                  <a:close/>
                  <a:moveTo>
                    <a:pt x="10782" y="16612"/>
                  </a:moveTo>
                  <a:lnTo>
                    <a:pt x="13785" y="18238"/>
                  </a:lnTo>
                  <a:lnTo>
                    <a:pt x="7778" y="18238"/>
                  </a:lnTo>
                  <a:lnTo>
                    <a:pt x="10782" y="16612"/>
                  </a:lnTo>
                  <a:close/>
                  <a:moveTo>
                    <a:pt x="7643" y="18534"/>
                  </a:moveTo>
                  <a:lnTo>
                    <a:pt x="13921" y="18534"/>
                  </a:lnTo>
                  <a:lnTo>
                    <a:pt x="10782" y="19661"/>
                  </a:lnTo>
                  <a:lnTo>
                    <a:pt x="7643" y="18534"/>
                  </a:lnTo>
                  <a:close/>
                  <a:moveTo>
                    <a:pt x="7382" y="18773"/>
                  </a:moveTo>
                  <a:lnTo>
                    <a:pt x="10320" y="19828"/>
                  </a:lnTo>
                  <a:lnTo>
                    <a:pt x="6484" y="21207"/>
                  </a:lnTo>
                  <a:lnTo>
                    <a:pt x="7382" y="18773"/>
                  </a:lnTo>
                  <a:close/>
                  <a:moveTo>
                    <a:pt x="14180" y="18773"/>
                  </a:moveTo>
                  <a:lnTo>
                    <a:pt x="15080" y="21207"/>
                  </a:lnTo>
                  <a:lnTo>
                    <a:pt x="11244" y="19828"/>
                  </a:lnTo>
                  <a:lnTo>
                    <a:pt x="14180" y="18773"/>
                  </a:lnTo>
                  <a:close/>
                </a:path>
              </a:pathLst>
            </a:custGeom>
            <a:solidFill>
              <a:srgbClr val="000000"/>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377" name="Rounded Rectangle"/>
            <p:cNvSpPr/>
            <p:nvPr/>
          </p:nvSpPr>
          <p:spPr>
            <a:xfrm>
              <a:off x="9390" y="1484752"/>
              <a:ext cx="1849998" cy="841766"/>
            </a:xfrm>
            <a:prstGeom prst="roundRect">
              <a:avLst>
                <a:gd name="adj" fmla="val 15179"/>
              </a:avLst>
            </a:prstGeom>
            <a:solidFill>
              <a:srgbClr val="BDCADA"/>
            </a:solidFill>
            <a:ln w="25400" cap="flat">
              <a:solidFill>
                <a:srgbClr val="000000"/>
              </a:solidFill>
              <a:prstDash val="solid"/>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378" name="Circle"/>
            <p:cNvSpPr/>
            <p:nvPr/>
          </p:nvSpPr>
          <p:spPr>
            <a:xfrm>
              <a:off x="1246200" y="1556295"/>
              <a:ext cx="510010" cy="510011"/>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379" name="Circle"/>
            <p:cNvSpPr/>
            <p:nvPr/>
          </p:nvSpPr>
          <p:spPr>
            <a:xfrm>
              <a:off x="1523145" y="1604173"/>
              <a:ext cx="151269" cy="155350"/>
            </a:xfrm>
            <a:prstGeom prst="ellipse">
              <a:avLst/>
            </a:prstGeom>
            <a:solidFill>
              <a:srgbClr val="FFFFFF"/>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380" name="7.100 MHz"/>
            <p:cNvSpPr txBox="1"/>
            <p:nvPr/>
          </p:nvSpPr>
          <p:spPr>
            <a:xfrm>
              <a:off x="0" y="1651021"/>
              <a:ext cx="1234602" cy="320560"/>
            </a:xfrm>
            <a:prstGeom prst="rect">
              <a:avLst/>
            </a:prstGeom>
            <a:noFill/>
            <a:ln w="9525"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2438338">
                <a:defRPr b="0" sz="1700">
                  <a:solidFill>
                    <a:srgbClr val="FFFFFF"/>
                  </a:solidFill>
                </a:defRPr>
              </a:lvl1pPr>
            </a:lstStyle>
            <a:p>
              <a:pPr/>
              <a:r>
                <a:t>7.100 MHz</a:t>
              </a:r>
            </a:p>
          </p:txBody>
        </p:sp>
      </p:grpSp>
      <p:sp>
        <p:nvSpPr>
          <p:cNvPr id="382" name="Cloud"/>
          <p:cNvSpPr/>
          <p:nvPr/>
        </p:nvSpPr>
        <p:spPr>
          <a:xfrm>
            <a:off x="16549575" y="10228805"/>
            <a:ext cx="3749475" cy="22596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80"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chemeClr val="accent2">
              <a:hueOff val="-85259"/>
              <a:satOff val="14347"/>
              <a:lumOff val="22373"/>
            </a:schemeClr>
          </a:solidFill>
          <a:ln>
            <a:solidFill>
              <a:srgbClr val="000000"/>
            </a:solidFill>
            <a:miter lim="400000"/>
          </a:ln>
        </p:spPr>
        <p:txBody>
          <a:bodyPr lIns="50800" tIns="50800" rIns="50800" bIns="50800" anchor="ctr"/>
          <a:lstStyle/>
          <a:p>
            <a:pPr>
              <a:defRPr b="0" sz="3200">
                <a:latin typeface="+mn-lt"/>
                <a:ea typeface="+mn-ea"/>
                <a:cs typeface="+mn-cs"/>
                <a:sym typeface="Helvetica Neue Medium"/>
              </a:defRPr>
            </a:pPr>
          </a:p>
        </p:txBody>
      </p:sp>
      <p:grpSp>
        <p:nvGrpSpPr>
          <p:cNvPr id="388" name="Group"/>
          <p:cNvGrpSpPr/>
          <p:nvPr/>
        </p:nvGrpSpPr>
        <p:grpSpPr>
          <a:xfrm>
            <a:off x="5534990" y="2693779"/>
            <a:ext cx="1859388" cy="2326518"/>
            <a:chOff x="0" y="0"/>
            <a:chExt cx="1859387" cy="2326517"/>
          </a:xfrm>
        </p:grpSpPr>
        <p:sp>
          <p:nvSpPr>
            <p:cNvPr id="383" name="Radio Tower"/>
            <p:cNvSpPr/>
            <p:nvPr/>
          </p:nvSpPr>
          <p:spPr>
            <a:xfrm>
              <a:off x="312983" y="0"/>
              <a:ext cx="1242812" cy="17903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9" y="0"/>
                  </a:moveTo>
                  <a:cubicBezTo>
                    <a:pt x="4844" y="0"/>
                    <a:pt x="0" y="3364"/>
                    <a:pt x="0" y="7498"/>
                  </a:cubicBezTo>
                  <a:cubicBezTo>
                    <a:pt x="0" y="10532"/>
                    <a:pt x="2679" y="13248"/>
                    <a:pt x="6711" y="14418"/>
                  </a:cubicBezTo>
                  <a:lnTo>
                    <a:pt x="6905" y="13852"/>
                  </a:lnTo>
                  <a:cubicBezTo>
                    <a:pt x="3202" y="12777"/>
                    <a:pt x="881" y="10284"/>
                    <a:pt x="881" y="7498"/>
                  </a:cubicBezTo>
                  <a:cubicBezTo>
                    <a:pt x="881" y="3702"/>
                    <a:pt x="5330" y="613"/>
                    <a:pt x="10799" y="613"/>
                  </a:cubicBezTo>
                  <a:cubicBezTo>
                    <a:pt x="16267" y="613"/>
                    <a:pt x="20717" y="3702"/>
                    <a:pt x="20717" y="7498"/>
                  </a:cubicBezTo>
                  <a:cubicBezTo>
                    <a:pt x="20717" y="10294"/>
                    <a:pt x="18385" y="12790"/>
                    <a:pt x="14664" y="13860"/>
                  </a:cubicBezTo>
                  <a:lnTo>
                    <a:pt x="14855" y="14426"/>
                  </a:lnTo>
                  <a:cubicBezTo>
                    <a:pt x="18907" y="13261"/>
                    <a:pt x="21600" y="10542"/>
                    <a:pt x="21600" y="7498"/>
                  </a:cubicBezTo>
                  <a:cubicBezTo>
                    <a:pt x="21600" y="3364"/>
                    <a:pt x="16754" y="0"/>
                    <a:pt x="10799" y="0"/>
                  </a:cubicBezTo>
                  <a:close/>
                  <a:moveTo>
                    <a:pt x="10782" y="2273"/>
                  </a:moveTo>
                  <a:cubicBezTo>
                    <a:pt x="6615" y="2273"/>
                    <a:pt x="3224" y="4625"/>
                    <a:pt x="3224" y="7518"/>
                  </a:cubicBezTo>
                  <a:cubicBezTo>
                    <a:pt x="3224" y="9596"/>
                    <a:pt x="4974" y="11397"/>
                    <a:pt x="7505" y="12246"/>
                  </a:cubicBezTo>
                  <a:lnTo>
                    <a:pt x="7730" y="11636"/>
                  </a:lnTo>
                  <a:cubicBezTo>
                    <a:pt x="5583" y="10866"/>
                    <a:pt x="4112" y="9308"/>
                    <a:pt x="4112" y="7518"/>
                  </a:cubicBezTo>
                  <a:cubicBezTo>
                    <a:pt x="4112" y="4965"/>
                    <a:pt x="7104" y="2890"/>
                    <a:pt x="10782" y="2890"/>
                  </a:cubicBezTo>
                  <a:cubicBezTo>
                    <a:pt x="14459" y="2890"/>
                    <a:pt x="17452" y="4965"/>
                    <a:pt x="17452" y="7518"/>
                  </a:cubicBezTo>
                  <a:cubicBezTo>
                    <a:pt x="17452" y="9308"/>
                    <a:pt x="15979" y="10866"/>
                    <a:pt x="13831" y="11636"/>
                  </a:cubicBezTo>
                  <a:lnTo>
                    <a:pt x="14059" y="12246"/>
                  </a:lnTo>
                  <a:cubicBezTo>
                    <a:pt x="16590" y="11397"/>
                    <a:pt x="18340" y="9596"/>
                    <a:pt x="18340" y="7518"/>
                  </a:cubicBezTo>
                  <a:cubicBezTo>
                    <a:pt x="18340" y="4625"/>
                    <a:pt x="14949" y="2273"/>
                    <a:pt x="10782" y="2273"/>
                  </a:cubicBezTo>
                  <a:close/>
                  <a:moveTo>
                    <a:pt x="10782" y="4513"/>
                  </a:moveTo>
                  <a:cubicBezTo>
                    <a:pt x="8395" y="4513"/>
                    <a:pt x="6452" y="5861"/>
                    <a:pt x="6452" y="7518"/>
                  </a:cubicBezTo>
                  <a:cubicBezTo>
                    <a:pt x="6452" y="8546"/>
                    <a:pt x="7201" y="9456"/>
                    <a:pt x="8337" y="9998"/>
                  </a:cubicBezTo>
                  <a:lnTo>
                    <a:pt x="8575" y="9351"/>
                  </a:lnTo>
                  <a:cubicBezTo>
                    <a:pt x="7820" y="8912"/>
                    <a:pt x="7340" y="8253"/>
                    <a:pt x="7340" y="7518"/>
                  </a:cubicBezTo>
                  <a:cubicBezTo>
                    <a:pt x="7340" y="6201"/>
                    <a:pt x="8884" y="5129"/>
                    <a:pt x="10782" y="5129"/>
                  </a:cubicBezTo>
                  <a:cubicBezTo>
                    <a:pt x="12680" y="5129"/>
                    <a:pt x="14223" y="6201"/>
                    <a:pt x="14223" y="7518"/>
                  </a:cubicBezTo>
                  <a:cubicBezTo>
                    <a:pt x="14223" y="8253"/>
                    <a:pt x="13743" y="8912"/>
                    <a:pt x="12989" y="9351"/>
                  </a:cubicBezTo>
                  <a:lnTo>
                    <a:pt x="13226" y="9996"/>
                  </a:lnTo>
                  <a:cubicBezTo>
                    <a:pt x="14363" y="9454"/>
                    <a:pt x="15112" y="8546"/>
                    <a:pt x="15112" y="7518"/>
                  </a:cubicBezTo>
                  <a:cubicBezTo>
                    <a:pt x="15112" y="5861"/>
                    <a:pt x="13169" y="4513"/>
                    <a:pt x="10782" y="4513"/>
                  </a:cubicBezTo>
                  <a:close/>
                  <a:moveTo>
                    <a:pt x="10782" y="6734"/>
                  </a:moveTo>
                  <a:cubicBezTo>
                    <a:pt x="10157" y="6734"/>
                    <a:pt x="9652" y="7085"/>
                    <a:pt x="9652" y="7518"/>
                  </a:cubicBezTo>
                  <a:cubicBezTo>
                    <a:pt x="9652" y="7780"/>
                    <a:pt x="9837" y="8012"/>
                    <a:pt x="10121" y="8155"/>
                  </a:cubicBezTo>
                  <a:lnTo>
                    <a:pt x="5153" y="21600"/>
                  </a:lnTo>
                  <a:lnTo>
                    <a:pt x="6317" y="21600"/>
                  </a:lnTo>
                  <a:lnTo>
                    <a:pt x="10782" y="19994"/>
                  </a:lnTo>
                  <a:lnTo>
                    <a:pt x="15247" y="21600"/>
                  </a:lnTo>
                  <a:lnTo>
                    <a:pt x="16411" y="21600"/>
                  </a:lnTo>
                  <a:lnTo>
                    <a:pt x="11443" y="8155"/>
                  </a:lnTo>
                  <a:cubicBezTo>
                    <a:pt x="11727" y="8012"/>
                    <a:pt x="11912" y="7780"/>
                    <a:pt x="11912" y="7518"/>
                  </a:cubicBezTo>
                  <a:cubicBezTo>
                    <a:pt x="11912" y="7085"/>
                    <a:pt x="11406" y="6734"/>
                    <a:pt x="10782" y="6734"/>
                  </a:cubicBezTo>
                  <a:close/>
                  <a:moveTo>
                    <a:pt x="10782" y="9574"/>
                  </a:moveTo>
                  <a:lnTo>
                    <a:pt x="11648" y="11920"/>
                  </a:lnTo>
                  <a:lnTo>
                    <a:pt x="9915" y="11920"/>
                  </a:lnTo>
                  <a:lnTo>
                    <a:pt x="10782" y="9574"/>
                  </a:lnTo>
                  <a:close/>
                  <a:moveTo>
                    <a:pt x="10029" y="12215"/>
                  </a:moveTo>
                  <a:lnTo>
                    <a:pt x="11532" y="12215"/>
                  </a:lnTo>
                  <a:lnTo>
                    <a:pt x="10782" y="12891"/>
                  </a:lnTo>
                  <a:lnTo>
                    <a:pt x="10029" y="12215"/>
                  </a:lnTo>
                  <a:close/>
                  <a:moveTo>
                    <a:pt x="9729" y="12427"/>
                  </a:moveTo>
                  <a:lnTo>
                    <a:pt x="10513" y="13133"/>
                  </a:lnTo>
                  <a:lnTo>
                    <a:pt x="8947" y="14541"/>
                  </a:lnTo>
                  <a:lnTo>
                    <a:pt x="9729" y="12427"/>
                  </a:lnTo>
                  <a:close/>
                  <a:moveTo>
                    <a:pt x="11835" y="12427"/>
                  </a:moveTo>
                  <a:lnTo>
                    <a:pt x="12616" y="14541"/>
                  </a:lnTo>
                  <a:lnTo>
                    <a:pt x="11050" y="13133"/>
                  </a:lnTo>
                  <a:lnTo>
                    <a:pt x="11835" y="12427"/>
                  </a:lnTo>
                  <a:close/>
                  <a:moveTo>
                    <a:pt x="10782" y="13375"/>
                  </a:moveTo>
                  <a:lnTo>
                    <a:pt x="12568" y="14979"/>
                  </a:lnTo>
                  <a:lnTo>
                    <a:pt x="8996" y="14979"/>
                  </a:lnTo>
                  <a:lnTo>
                    <a:pt x="10782" y="13375"/>
                  </a:lnTo>
                  <a:close/>
                  <a:moveTo>
                    <a:pt x="9003" y="15275"/>
                  </a:moveTo>
                  <a:lnTo>
                    <a:pt x="12561" y="15275"/>
                  </a:lnTo>
                  <a:lnTo>
                    <a:pt x="10782" y="16237"/>
                  </a:lnTo>
                  <a:lnTo>
                    <a:pt x="9003" y="15275"/>
                  </a:lnTo>
                  <a:close/>
                  <a:moveTo>
                    <a:pt x="8613" y="15439"/>
                  </a:moveTo>
                  <a:lnTo>
                    <a:pt x="10436" y="16426"/>
                  </a:lnTo>
                  <a:lnTo>
                    <a:pt x="7703" y="17904"/>
                  </a:lnTo>
                  <a:lnTo>
                    <a:pt x="8613" y="15439"/>
                  </a:lnTo>
                  <a:close/>
                  <a:moveTo>
                    <a:pt x="12948" y="15439"/>
                  </a:moveTo>
                  <a:lnTo>
                    <a:pt x="13860" y="17904"/>
                  </a:lnTo>
                  <a:lnTo>
                    <a:pt x="11128" y="16426"/>
                  </a:lnTo>
                  <a:lnTo>
                    <a:pt x="12948" y="15439"/>
                  </a:lnTo>
                  <a:close/>
                  <a:moveTo>
                    <a:pt x="10782" y="16612"/>
                  </a:moveTo>
                  <a:lnTo>
                    <a:pt x="13785" y="18238"/>
                  </a:lnTo>
                  <a:lnTo>
                    <a:pt x="7778" y="18238"/>
                  </a:lnTo>
                  <a:lnTo>
                    <a:pt x="10782" y="16612"/>
                  </a:lnTo>
                  <a:close/>
                  <a:moveTo>
                    <a:pt x="7643" y="18534"/>
                  </a:moveTo>
                  <a:lnTo>
                    <a:pt x="13921" y="18534"/>
                  </a:lnTo>
                  <a:lnTo>
                    <a:pt x="10782" y="19661"/>
                  </a:lnTo>
                  <a:lnTo>
                    <a:pt x="7643" y="18534"/>
                  </a:lnTo>
                  <a:close/>
                  <a:moveTo>
                    <a:pt x="7382" y="18773"/>
                  </a:moveTo>
                  <a:lnTo>
                    <a:pt x="10320" y="19828"/>
                  </a:lnTo>
                  <a:lnTo>
                    <a:pt x="6484" y="21207"/>
                  </a:lnTo>
                  <a:lnTo>
                    <a:pt x="7382" y="18773"/>
                  </a:lnTo>
                  <a:close/>
                  <a:moveTo>
                    <a:pt x="14180" y="18773"/>
                  </a:moveTo>
                  <a:lnTo>
                    <a:pt x="15080" y="21207"/>
                  </a:lnTo>
                  <a:lnTo>
                    <a:pt x="11244" y="19828"/>
                  </a:lnTo>
                  <a:lnTo>
                    <a:pt x="14180" y="18773"/>
                  </a:lnTo>
                  <a:close/>
                </a:path>
              </a:pathLst>
            </a:custGeom>
            <a:solidFill>
              <a:srgbClr val="000000"/>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384" name="Rounded Rectangle"/>
            <p:cNvSpPr/>
            <p:nvPr/>
          </p:nvSpPr>
          <p:spPr>
            <a:xfrm>
              <a:off x="9390" y="1484752"/>
              <a:ext cx="1849998" cy="841766"/>
            </a:xfrm>
            <a:prstGeom prst="roundRect">
              <a:avLst>
                <a:gd name="adj" fmla="val 15179"/>
              </a:avLst>
            </a:prstGeom>
            <a:solidFill>
              <a:srgbClr val="BDCADA"/>
            </a:solidFill>
            <a:ln w="25400" cap="flat">
              <a:solidFill>
                <a:srgbClr val="000000"/>
              </a:solidFill>
              <a:prstDash val="solid"/>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385" name="Circle"/>
            <p:cNvSpPr/>
            <p:nvPr/>
          </p:nvSpPr>
          <p:spPr>
            <a:xfrm>
              <a:off x="1246200" y="1556295"/>
              <a:ext cx="510010" cy="510011"/>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386" name="Circle"/>
            <p:cNvSpPr/>
            <p:nvPr/>
          </p:nvSpPr>
          <p:spPr>
            <a:xfrm>
              <a:off x="1523145" y="1604173"/>
              <a:ext cx="151269" cy="155350"/>
            </a:xfrm>
            <a:prstGeom prst="ellipse">
              <a:avLst/>
            </a:prstGeom>
            <a:solidFill>
              <a:srgbClr val="FFFFFF"/>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387" name="7.100 MHz"/>
            <p:cNvSpPr txBox="1"/>
            <p:nvPr/>
          </p:nvSpPr>
          <p:spPr>
            <a:xfrm>
              <a:off x="0" y="1651021"/>
              <a:ext cx="1234602" cy="320560"/>
            </a:xfrm>
            <a:prstGeom prst="rect">
              <a:avLst/>
            </a:prstGeom>
            <a:noFill/>
            <a:ln w="9525"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2438338">
                <a:defRPr b="0" sz="1700">
                  <a:solidFill>
                    <a:srgbClr val="FFFFFF"/>
                  </a:solidFill>
                </a:defRPr>
              </a:lvl1pPr>
            </a:lstStyle>
            <a:p>
              <a:pPr/>
              <a:r>
                <a:t>7.100 MHz</a:t>
              </a:r>
            </a:p>
          </p:txBody>
        </p:sp>
      </p:grpSp>
      <p:grpSp>
        <p:nvGrpSpPr>
          <p:cNvPr id="394" name="Group"/>
          <p:cNvGrpSpPr/>
          <p:nvPr/>
        </p:nvGrpSpPr>
        <p:grpSpPr>
          <a:xfrm>
            <a:off x="17494618" y="2693779"/>
            <a:ext cx="1859389" cy="2326518"/>
            <a:chOff x="0" y="0"/>
            <a:chExt cx="1859387" cy="2326517"/>
          </a:xfrm>
        </p:grpSpPr>
        <p:sp>
          <p:nvSpPr>
            <p:cNvPr id="389" name="Radio Tower"/>
            <p:cNvSpPr/>
            <p:nvPr/>
          </p:nvSpPr>
          <p:spPr>
            <a:xfrm>
              <a:off x="312983" y="0"/>
              <a:ext cx="1242812" cy="17903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9" y="0"/>
                  </a:moveTo>
                  <a:cubicBezTo>
                    <a:pt x="4844" y="0"/>
                    <a:pt x="0" y="3364"/>
                    <a:pt x="0" y="7498"/>
                  </a:cubicBezTo>
                  <a:cubicBezTo>
                    <a:pt x="0" y="10532"/>
                    <a:pt x="2679" y="13248"/>
                    <a:pt x="6711" y="14418"/>
                  </a:cubicBezTo>
                  <a:lnTo>
                    <a:pt x="6905" y="13852"/>
                  </a:lnTo>
                  <a:cubicBezTo>
                    <a:pt x="3202" y="12777"/>
                    <a:pt x="881" y="10284"/>
                    <a:pt x="881" y="7498"/>
                  </a:cubicBezTo>
                  <a:cubicBezTo>
                    <a:pt x="881" y="3702"/>
                    <a:pt x="5330" y="613"/>
                    <a:pt x="10799" y="613"/>
                  </a:cubicBezTo>
                  <a:cubicBezTo>
                    <a:pt x="16267" y="613"/>
                    <a:pt x="20717" y="3702"/>
                    <a:pt x="20717" y="7498"/>
                  </a:cubicBezTo>
                  <a:cubicBezTo>
                    <a:pt x="20717" y="10294"/>
                    <a:pt x="18385" y="12790"/>
                    <a:pt x="14664" y="13860"/>
                  </a:cubicBezTo>
                  <a:lnTo>
                    <a:pt x="14855" y="14426"/>
                  </a:lnTo>
                  <a:cubicBezTo>
                    <a:pt x="18907" y="13261"/>
                    <a:pt x="21600" y="10542"/>
                    <a:pt x="21600" y="7498"/>
                  </a:cubicBezTo>
                  <a:cubicBezTo>
                    <a:pt x="21600" y="3364"/>
                    <a:pt x="16754" y="0"/>
                    <a:pt x="10799" y="0"/>
                  </a:cubicBezTo>
                  <a:close/>
                  <a:moveTo>
                    <a:pt x="10782" y="2273"/>
                  </a:moveTo>
                  <a:cubicBezTo>
                    <a:pt x="6615" y="2273"/>
                    <a:pt x="3224" y="4625"/>
                    <a:pt x="3224" y="7518"/>
                  </a:cubicBezTo>
                  <a:cubicBezTo>
                    <a:pt x="3224" y="9596"/>
                    <a:pt x="4974" y="11397"/>
                    <a:pt x="7505" y="12246"/>
                  </a:cubicBezTo>
                  <a:lnTo>
                    <a:pt x="7730" y="11636"/>
                  </a:lnTo>
                  <a:cubicBezTo>
                    <a:pt x="5583" y="10866"/>
                    <a:pt x="4112" y="9308"/>
                    <a:pt x="4112" y="7518"/>
                  </a:cubicBezTo>
                  <a:cubicBezTo>
                    <a:pt x="4112" y="4965"/>
                    <a:pt x="7104" y="2890"/>
                    <a:pt x="10782" y="2890"/>
                  </a:cubicBezTo>
                  <a:cubicBezTo>
                    <a:pt x="14459" y="2890"/>
                    <a:pt x="17452" y="4965"/>
                    <a:pt x="17452" y="7518"/>
                  </a:cubicBezTo>
                  <a:cubicBezTo>
                    <a:pt x="17452" y="9308"/>
                    <a:pt x="15979" y="10866"/>
                    <a:pt x="13831" y="11636"/>
                  </a:cubicBezTo>
                  <a:lnTo>
                    <a:pt x="14059" y="12246"/>
                  </a:lnTo>
                  <a:cubicBezTo>
                    <a:pt x="16590" y="11397"/>
                    <a:pt x="18340" y="9596"/>
                    <a:pt x="18340" y="7518"/>
                  </a:cubicBezTo>
                  <a:cubicBezTo>
                    <a:pt x="18340" y="4625"/>
                    <a:pt x="14949" y="2273"/>
                    <a:pt x="10782" y="2273"/>
                  </a:cubicBezTo>
                  <a:close/>
                  <a:moveTo>
                    <a:pt x="10782" y="4513"/>
                  </a:moveTo>
                  <a:cubicBezTo>
                    <a:pt x="8395" y="4513"/>
                    <a:pt x="6452" y="5861"/>
                    <a:pt x="6452" y="7518"/>
                  </a:cubicBezTo>
                  <a:cubicBezTo>
                    <a:pt x="6452" y="8546"/>
                    <a:pt x="7201" y="9456"/>
                    <a:pt x="8337" y="9998"/>
                  </a:cubicBezTo>
                  <a:lnTo>
                    <a:pt x="8575" y="9351"/>
                  </a:lnTo>
                  <a:cubicBezTo>
                    <a:pt x="7820" y="8912"/>
                    <a:pt x="7340" y="8253"/>
                    <a:pt x="7340" y="7518"/>
                  </a:cubicBezTo>
                  <a:cubicBezTo>
                    <a:pt x="7340" y="6201"/>
                    <a:pt x="8884" y="5129"/>
                    <a:pt x="10782" y="5129"/>
                  </a:cubicBezTo>
                  <a:cubicBezTo>
                    <a:pt x="12680" y="5129"/>
                    <a:pt x="14223" y="6201"/>
                    <a:pt x="14223" y="7518"/>
                  </a:cubicBezTo>
                  <a:cubicBezTo>
                    <a:pt x="14223" y="8253"/>
                    <a:pt x="13743" y="8912"/>
                    <a:pt x="12989" y="9351"/>
                  </a:cubicBezTo>
                  <a:lnTo>
                    <a:pt x="13226" y="9996"/>
                  </a:lnTo>
                  <a:cubicBezTo>
                    <a:pt x="14363" y="9454"/>
                    <a:pt x="15112" y="8546"/>
                    <a:pt x="15112" y="7518"/>
                  </a:cubicBezTo>
                  <a:cubicBezTo>
                    <a:pt x="15112" y="5861"/>
                    <a:pt x="13169" y="4513"/>
                    <a:pt x="10782" y="4513"/>
                  </a:cubicBezTo>
                  <a:close/>
                  <a:moveTo>
                    <a:pt x="10782" y="6734"/>
                  </a:moveTo>
                  <a:cubicBezTo>
                    <a:pt x="10157" y="6734"/>
                    <a:pt x="9652" y="7085"/>
                    <a:pt x="9652" y="7518"/>
                  </a:cubicBezTo>
                  <a:cubicBezTo>
                    <a:pt x="9652" y="7780"/>
                    <a:pt x="9837" y="8012"/>
                    <a:pt x="10121" y="8155"/>
                  </a:cubicBezTo>
                  <a:lnTo>
                    <a:pt x="5153" y="21600"/>
                  </a:lnTo>
                  <a:lnTo>
                    <a:pt x="6317" y="21600"/>
                  </a:lnTo>
                  <a:lnTo>
                    <a:pt x="10782" y="19994"/>
                  </a:lnTo>
                  <a:lnTo>
                    <a:pt x="15247" y="21600"/>
                  </a:lnTo>
                  <a:lnTo>
                    <a:pt x="16411" y="21600"/>
                  </a:lnTo>
                  <a:lnTo>
                    <a:pt x="11443" y="8155"/>
                  </a:lnTo>
                  <a:cubicBezTo>
                    <a:pt x="11727" y="8012"/>
                    <a:pt x="11912" y="7780"/>
                    <a:pt x="11912" y="7518"/>
                  </a:cubicBezTo>
                  <a:cubicBezTo>
                    <a:pt x="11912" y="7085"/>
                    <a:pt x="11406" y="6734"/>
                    <a:pt x="10782" y="6734"/>
                  </a:cubicBezTo>
                  <a:close/>
                  <a:moveTo>
                    <a:pt x="10782" y="9574"/>
                  </a:moveTo>
                  <a:lnTo>
                    <a:pt x="11648" y="11920"/>
                  </a:lnTo>
                  <a:lnTo>
                    <a:pt x="9915" y="11920"/>
                  </a:lnTo>
                  <a:lnTo>
                    <a:pt x="10782" y="9574"/>
                  </a:lnTo>
                  <a:close/>
                  <a:moveTo>
                    <a:pt x="10029" y="12215"/>
                  </a:moveTo>
                  <a:lnTo>
                    <a:pt x="11532" y="12215"/>
                  </a:lnTo>
                  <a:lnTo>
                    <a:pt x="10782" y="12891"/>
                  </a:lnTo>
                  <a:lnTo>
                    <a:pt x="10029" y="12215"/>
                  </a:lnTo>
                  <a:close/>
                  <a:moveTo>
                    <a:pt x="9729" y="12427"/>
                  </a:moveTo>
                  <a:lnTo>
                    <a:pt x="10513" y="13133"/>
                  </a:lnTo>
                  <a:lnTo>
                    <a:pt x="8947" y="14541"/>
                  </a:lnTo>
                  <a:lnTo>
                    <a:pt x="9729" y="12427"/>
                  </a:lnTo>
                  <a:close/>
                  <a:moveTo>
                    <a:pt x="11835" y="12427"/>
                  </a:moveTo>
                  <a:lnTo>
                    <a:pt x="12616" y="14541"/>
                  </a:lnTo>
                  <a:lnTo>
                    <a:pt x="11050" y="13133"/>
                  </a:lnTo>
                  <a:lnTo>
                    <a:pt x="11835" y="12427"/>
                  </a:lnTo>
                  <a:close/>
                  <a:moveTo>
                    <a:pt x="10782" y="13375"/>
                  </a:moveTo>
                  <a:lnTo>
                    <a:pt x="12568" y="14979"/>
                  </a:lnTo>
                  <a:lnTo>
                    <a:pt x="8996" y="14979"/>
                  </a:lnTo>
                  <a:lnTo>
                    <a:pt x="10782" y="13375"/>
                  </a:lnTo>
                  <a:close/>
                  <a:moveTo>
                    <a:pt x="9003" y="15275"/>
                  </a:moveTo>
                  <a:lnTo>
                    <a:pt x="12561" y="15275"/>
                  </a:lnTo>
                  <a:lnTo>
                    <a:pt x="10782" y="16237"/>
                  </a:lnTo>
                  <a:lnTo>
                    <a:pt x="9003" y="15275"/>
                  </a:lnTo>
                  <a:close/>
                  <a:moveTo>
                    <a:pt x="8613" y="15439"/>
                  </a:moveTo>
                  <a:lnTo>
                    <a:pt x="10436" y="16426"/>
                  </a:lnTo>
                  <a:lnTo>
                    <a:pt x="7703" y="17904"/>
                  </a:lnTo>
                  <a:lnTo>
                    <a:pt x="8613" y="15439"/>
                  </a:lnTo>
                  <a:close/>
                  <a:moveTo>
                    <a:pt x="12948" y="15439"/>
                  </a:moveTo>
                  <a:lnTo>
                    <a:pt x="13860" y="17904"/>
                  </a:lnTo>
                  <a:lnTo>
                    <a:pt x="11128" y="16426"/>
                  </a:lnTo>
                  <a:lnTo>
                    <a:pt x="12948" y="15439"/>
                  </a:lnTo>
                  <a:close/>
                  <a:moveTo>
                    <a:pt x="10782" y="16612"/>
                  </a:moveTo>
                  <a:lnTo>
                    <a:pt x="13785" y="18238"/>
                  </a:lnTo>
                  <a:lnTo>
                    <a:pt x="7778" y="18238"/>
                  </a:lnTo>
                  <a:lnTo>
                    <a:pt x="10782" y="16612"/>
                  </a:lnTo>
                  <a:close/>
                  <a:moveTo>
                    <a:pt x="7643" y="18534"/>
                  </a:moveTo>
                  <a:lnTo>
                    <a:pt x="13921" y="18534"/>
                  </a:lnTo>
                  <a:lnTo>
                    <a:pt x="10782" y="19661"/>
                  </a:lnTo>
                  <a:lnTo>
                    <a:pt x="7643" y="18534"/>
                  </a:lnTo>
                  <a:close/>
                  <a:moveTo>
                    <a:pt x="7382" y="18773"/>
                  </a:moveTo>
                  <a:lnTo>
                    <a:pt x="10320" y="19828"/>
                  </a:lnTo>
                  <a:lnTo>
                    <a:pt x="6484" y="21207"/>
                  </a:lnTo>
                  <a:lnTo>
                    <a:pt x="7382" y="18773"/>
                  </a:lnTo>
                  <a:close/>
                  <a:moveTo>
                    <a:pt x="14180" y="18773"/>
                  </a:moveTo>
                  <a:lnTo>
                    <a:pt x="15080" y="21207"/>
                  </a:lnTo>
                  <a:lnTo>
                    <a:pt x="11244" y="19828"/>
                  </a:lnTo>
                  <a:lnTo>
                    <a:pt x="14180" y="18773"/>
                  </a:lnTo>
                  <a:close/>
                </a:path>
              </a:pathLst>
            </a:custGeom>
            <a:solidFill>
              <a:srgbClr val="000000"/>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390" name="Rounded Rectangle"/>
            <p:cNvSpPr/>
            <p:nvPr/>
          </p:nvSpPr>
          <p:spPr>
            <a:xfrm>
              <a:off x="9390" y="1484752"/>
              <a:ext cx="1849998" cy="841766"/>
            </a:xfrm>
            <a:prstGeom prst="roundRect">
              <a:avLst>
                <a:gd name="adj" fmla="val 15179"/>
              </a:avLst>
            </a:prstGeom>
            <a:solidFill>
              <a:srgbClr val="BDCADA"/>
            </a:solidFill>
            <a:ln w="25400" cap="flat">
              <a:solidFill>
                <a:srgbClr val="000000"/>
              </a:solidFill>
              <a:prstDash val="solid"/>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391" name="Circle"/>
            <p:cNvSpPr/>
            <p:nvPr/>
          </p:nvSpPr>
          <p:spPr>
            <a:xfrm>
              <a:off x="1246200" y="1556295"/>
              <a:ext cx="510010" cy="510011"/>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392" name="Circle"/>
            <p:cNvSpPr/>
            <p:nvPr/>
          </p:nvSpPr>
          <p:spPr>
            <a:xfrm>
              <a:off x="1523145" y="1604173"/>
              <a:ext cx="151269" cy="155350"/>
            </a:xfrm>
            <a:prstGeom prst="ellipse">
              <a:avLst/>
            </a:prstGeom>
            <a:solidFill>
              <a:srgbClr val="FFFFFF"/>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393" name="7.100 MHz"/>
            <p:cNvSpPr txBox="1"/>
            <p:nvPr/>
          </p:nvSpPr>
          <p:spPr>
            <a:xfrm>
              <a:off x="0" y="1651021"/>
              <a:ext cx="1234602" cy="320560"/>
            </a:xfrm>
            <a:prstGeom prst="rect">
              <a:avLst/>
            </a:prstGeom>
            <a:noFill/>
            <a:ln w="9525"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2438338">
                <a:defRPr b="0" sz="1700">
                  <a:solidFill>
                    <a:srgbClr val="FFFFFF"/>
                  </a:solidFill>
                </a:defRPr>
              </a:lvl1pPr>
            </a:lstStyle>
            <a:p>
              <a:pPr/>
              <a:r>
                <a:t>7.100 MHz</a:t>
              </a:r>
            </a:p>
          </p:txBody>
        </p:sp>
      </p:grpSp>
      <p:grpSp>
        <p:nvGrpSpPr>
          <p:cNvPr id="400" name="Group"/>
          <p:cNvGrpSpPr/>
          <p:nvPr/>
        </p:nvGrpSpPr>
        <p:grpSpPr>
          <a:xfrm>
            <a:off x="20051551" y="2693779"/>
            <a:ext cx="1859388" cy="2326518"/>
            <a:chOff x="0" y="0"/>
            <a:chExt cx="1859387" cy="2326517"/>
          </a:xfrm>
        </p:grpSpPr>
        <p:sp>
          <p:nvSpPr>
            <p:cNvPr id="395" name="Radio Tower"/>
            <p:cNvSpPr/>
            <p:nvPr/>
          </p:nvSpPr>
          <p:spPr>
            <a:xfrm>
              <a:off x="312983" y="0"/>
              <a:ext cx="1242812" cy="17903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9" y="0"/>
                  </a:moveTo>
                  <a:cubicBezTo>
                    <a:pt x="4844" y="0"/>
                    <a:pt x="0" y="3364"/>
                    <a:pt x="0" y="7498"/>
                  </a:cubicBezTo>
                  <a:cubicBezTo>
                    <a:pt x="0" y="10532"/>
                    <a:pt x="2679" y="13248"/>
                    <a:pt x="6711" y="14418"/>
                  </a:cubicBezTo>
                  <a:lnTo>
                    <a:pt x="6905" y="13852"/>
                  </a:lnTo>
                  <a:cubicBezTo>
                    <a:pt x="3202" y="12777"/>
                    <a:pt x="881" y="10284"/>
                    <a:pt x="881" y="7498"/>
                  </a:cubicBezTo>
                  <a:cubicBezTo>
                    <a:pt x="881" y="3702"/>
                    <a:pt x="5330" y="613"/>
                    <a:pt x="10799" y="613"/>
                  </a:cubicBezTo>
                  <a:cubicBezTo>
                    <a:pt x="16267" y="613"/>
                    <a:pt x="20717" y="3702"/>
                    <a:pt x="20717" y="7498"/>
                  </a:cubicBezTo>
                  <a:cubicBezTo>
                    <a:pt x="20717" y="10294"/>
                    <a:pt x="18385" y="12790"/>
                    <a:pt x="14664" y="13860"/>
                  </a:cubicBezTo>
                  <a:lnTo>
                    <a:pt x="14855" y="14426"/>
                  </a:lnTo>
                  <a:cubicBezTo>
                    <a:pt x="18907" y="13261"/>
                    <a:pt x="21600" y="10542"/>
                    <a:pt x="21600" y="7498"/>
                  </a:cubicBezTo>
                  <a:cubicBezTo>
                    <a:pt x="21600" y="3364"/>
                    <a:pt x="16754" y="0"/>
                    <a:pt x="10799" y="0"/>
                  </a:cubicBezTo>
                  <a:close/>
                  <a:moveTo>
                    <a:pt x="10782" y="2273"/>
                  </a:moveTo>
                  <a:cubicBezTo>
                    <a:pt x="6615" y="2273"/>
                    <a:pt x="3224" y="4625"/>
                    <a:pt x="3224" y="7518"/>
                  </a:cubicBezTo>
                  <a:cubicBezTo>
                    <a:pt x="3224" y="9596"/>
                    <a:pt x="4974" y="11397"/>
                    <a:pt x="7505" y="12246"/>
                  </a:cubicBezTo>
                  <a:lnTo>
                    <a:pt x="7730" y="11636"/>
                  </a:lnTo>
                  <a:cubicBezTo>
                    <a:pt x="5583" y="10866"/>
                    <a:pt x="4112" y="9308"/>
                    <a:pt x="4112" y="7518"/>
                  </a:cubicBezTo>
                  <a:cubicBezTo>
                    <a:pt x="4112" y="4965"/>
                    <a:pt x="7104" y="2890"/>
                    <a:pt x="10782" y="2890"/>
                  </a:cubicBezTo>
                  <a:cubicBezTo>
                    <a:pt x="14459" y="2890"/>
                    <a:pt x="17452" y="4965"/>
                    <a:pt x="17452" y="7518"/>
                  </a:cubicBezTo>
                  <a:cubicBezTo>
                    <a:pt x="17452" y="9308"/>
                    <a:pt x="15979" y="10866"/>
                    <a:pt x="13831" y="11636"/>
                  </a:cubicBezTo>
                  <a:lnTo>
                    <a:pt x="14059" y="12246"/>
                  </a:lnTo>
                  <a:cubicBezTo>
                    <a:pt x="16590" y="11397"/>
                    <a:pt x="18340" y="9596"/>
                    <a:pt x="18340" y="7518"/>
                  </a:cubicBezTo>
                  <a:cubicBezTo>
                    <a:pt x="18340" y="4625"/>
                    <a:pt x="14949" y="2273"/>
                    <a:pt x="10782" y="2273"/>
                  </a:cubicBezTo>
                  <a:close/>
                  <a:moveTo>
                    <a:pt x="10782" y="4513"/>
                  </a:moveTo>
                  <a:cubicBezTo>
                    <a:pt x="8395" y="4513"/>
                    <a:pt x="6452" y="5861"/>
                    <a:pt x="6452" y="7518"/>
                  </a:cubicBezTo>
                  <a:cubicBezTo>
                    <a:pt x="6452" y="8546"/>
                    <a:pt x="7201" y="9456"/>
                    <a:pt x="8337" y="9998"/>
                  </a:cubicBezTo>
                  <a:lnTo>
                    <a:pt x="8575" y="9351"/>
                  </a:lnTo>
                  <a:cubicBezTo>
                    <a:pt x="7820" y="8912"/>
                    <a:pt x="7340" y="8253"/>
                    <a:pt x="7340" y="7518"/>
                  </a:cubicBezTo>
                  <a:cubicBezTo>
                    <a:pt x="7340" y="6201"/>
                    <a:pt x="8884" y="5129"/>
                    <a:pt x="10782" y="5129"/>
                  </a:cubicBezTo>
                  <a:cubicBezTo>
                    <a:pt x="12680" y="5129"/>
                    <a:pt x="14223" y="6201"/>
                    <a:pt x="14223" y="7518"/>
                  </a:cubicBezTo>
                  <a:cubicBezTo>
                    <a:pt x="14223" y="8253"/>
                    <a:pt x="13743" y="8912"/>
                    <a:pt x="12989" y="9351"/>
                  </a:cubicBezTo>
                  <a:lnTo>
                    <a:pt x="13226" y="9996"/>
                  </a:lnTo>
                  <a:cubicBezTo>
                    <a:pt x="14363" y="9454"/>
                    <a:pt x="15112" y="8546"/>
                    <a:pt x="15112" y="7518"/>
                  </a:cubicBezTo>
                  <a:cubicBezTo>
                    <a:pt x="15112" y="5861"/>
                    <a:pt x="13169" y="4513"/>
                    <a:pt x="10782" y="4513"/>
                  </a:cubicBezTo>
                  <a:close/>
                  <a:moveTo>
                    <a:pt x="10782" y="6734"/>
                  </a:moveTo>
                  <a:cubicBezTo>
                    <a:pt x="10157" y="6734"/>
                    <a:pt x="9652" y="7085"/>
                    <a:pt x="9652" y="7518"/>
                  </a:cubicBezTo>
                  <a:cubicBezTo>
                    <a:pt x="9652" y="7780"/>
                    <a:pt x="9837" y="8012"/>
                    <a:pt x="10121" y="8155"/>
                  </a:cubicBezTo>
                  <a:lnTo>
                    <a:pt x="5153" y="21600"/>
                  </a:lnTo>
                  <a:lnTo>
                    <a:pt x="6317" y="21600"/>
                  </a:lnTo>
                  <a:lnTo>
                    <a:pt x="10782" y="19994"/>
                  </a:lnTo>
                  <a:lnTo>
                    <a:pt x="15247" y="21600"/>
                  </a:lnTo>
                  <a:lnTo>
                    <a:pt x="16411" y="21600"/>
                  </a:lnTo>
                  <a:lnTo>
                    <a:pt x="11443" y="8155"/>
                  </a:lnTo>
                  <a:cubicBezTo>
                    <a:pt x="11727" y="8012"/>
                    <a:pt x="11912" y="7780"/>
                    <a:pt x="11912" y="7518"/>
                  </a:cubicBezTo>
                  <a:cubicBezTo>
                    <a:pt x="11912" y="7085"/>
                    <a:pt x="11406" y="6734"/>
                    <a:pt x="10782" y="6734"/>
                  </a:cubicBezTo>
                  <a:close/>
                  <a:moveTo>
                    <a:pt x="10782" y="9574"/>
                  </a:moveTo>
                  <a:lnTo>
                    <a:pt x="11648" y="11920"/>
                  </a:lnTo>
                  <a:lnTo>
                    <a:pt x="9915" y="11920"/>
                  </a:lnTo>
                  <a:lnTo>
                    <a:pt x="10782" y="9574"/>
                  </a:lnTo>
                  <a:close/>
                  <a:moveTo>
                    <a:pt x="10029" y="12215"/>
                  </a:moveTo>
                  <a:lnTo>
                    <a:pt x="11532" y="12215"/>
                  </a:lnTo>
                  <a:lnTo>
                    <a:pt x="10782" y="12891"/>
                  </a:lnTo>
                  <a:lnTo>
                    <a:pt x="10029" y="12215"/>
                  </a:lnTo>
                  <a:close/>
                  <a:moveTo>
                    <a:pt x="9729" y="12427"/>
                  </a:moveTo>
                  <a:lnTo>
                    <a:pt x="10513" y="13133"/>
                  </a:lnTo>
                  <a:lnTo>
                    <a:pt x="8947" y="14541"/>
                  </a:lnTo>
                  <a:lnTo>
                    <a:pt x="9729" y="12427"/>
                  </a:lnTo>
                  <a:close/>
                  <a:moveTo>
                    <a:pt x="11835" y="12427"/>
                  </a:moveTo>
                  <a:lnTo>
                    <a:pt x="12616" y="14541"/>
                  </a:lnTo>
                  <a:lnTo>
                    <a:pt x="11050" y="13133"/>
                  </a:lnTo>
                  <a:lnTo>
                    <a:pt x="11835" y="12427"/>
                  </a:lnTo>
                  <a:close/>
                  <a:moveTo>
                    <a:pt x="10782" y="13375"/>
                  </a:moveTo>
                  <a:lnTo>
                    <a:pt x="12568" y="14979"/>
                  </a:lnTo>
                  <a:lnTo>
                    <a:pt x="8996" y="14979"/>
                  </a:lnTo>
                  <a:lnTo>
                    <a:pt x="10782" y="13375"/>
                  </a:lnTo>
                  <a:close/>
                  <a:moveTo>
                    <a:pt x="9003" y="15275"/>
                  </a:moveTo>
                  <a:lnTo>
                    <a:pt x="12561" y="15275"/>
                  </a:lnTo>
                  <a:lnTo>
                    <a:pt x="10782" y="16237"/>
                  </a:lnTo>
                  <a:lnTo>
                    <a:pt x="9003" y="15275"/>
                  </a:lnTo>
                  <a:close/>
                  <a:moveTo>
                    <a:pt x="8613" y="15439"/>
                  </a:moveTo>
                  <a:lnTo>
                    <a:pt x="10436" y="16426"/>
                  </a:lnTo>
                  <a:lnTo>
                    <a:pt x="7703" y="17904"/>
                  </a:lnTo>
                  <a:lnTo>
                    <a:pt x="8613" y="15439"/>
                  </a:lnTo>
                  <a:close/>
                  <a:moveTo>
                    <a:pt x="12948" y="15439"/>
                  </a:moveTo>
                  <a:lnTo>
                    <a:pt x="13860" y="17904"/>
                  </a:lnTo>
                  <a:lnTo>
                    <a:pt x="11128" y="16426"/>
                  </a:lnTo>
                  <a:lnTo>
                    <a:pt x="12948" y="15439"/>
                  </a:lnTo>
                  <a:close/>
                  <a:moveTo>
                    <a:pt x="10782" y="16612"/>
                  </a:moveTo>
                  <a:lnTo>
                    <a:pt x="13785" y="18238"/>
                  </a:lnTo>
                  <a:lnTo>
                    <a:pt x="7778" y="18238"/>
                  </a:lnTo>
                  <a:lnTo>
                    <a:pt x="10782" y="16612"/>
                  </a:lnTo>
                  <a:close/>
                  <a:moveTo>
                    <a:pt x="7643" y="18534"/>
                  </a:moveTo>
                  <a:lnTo>
                    <a:pt x="13921" y="18534"/>
                  </a:lnTo>
                  <a:lnTo>
                    <a:pt x="10782" y="19661"/>
                  </a:lnTo>
                  <a:lnTo>
                    <a:pt x="7643" y="18534"/>
                  </a:lnTo>
                  <a:close/>
                  <a:moveTo>
                    <a:pt x="7382" y="18773"/>
                  </a:moveTo>
                  <a:lnTo>
                    <a:pt x="10320" y="19828"/>
                  </a:lnTo>
                  <a:lnTo>
                    <a:pt x="6484" y="21207"/>
                  </a:lnTo>
                  <a:lnTo>
                    <a:pt x="7382" y="18773"/>
                  </a:lnTo>
                  <a:close/>
                  <a:moveTo>
                    <a:pt x="14180" y="18773"/>
                  </a:moveTo>
                  <a:lnTo>
                    <a:pt x="15080" y="21207"/>
                  </a:lnTo>
                  <a:lnTo>
                    <a:pt x="11244" y="19828"/>
                  </a:lnTo>
                  <a:lnTo>
                    <a:pt x="14180" y="18773"/>
                  </a:lnTo>
                  <a:close/>
                </a:path>
              </a:pathLst>
            </a:custGeom>
            <a:solidFill>
              <a:srgbClr val="000000"/>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396" name="Rounded Rectangle"/>
            <p:cNvSpPr/>
            <p:nvPr/>
          </p:nvSpPr>
          <p:spPr>
            <a:xfrm>
              <a:off x="9390" y="1484752"/>
              <a:ext cx="1849998" cy="841766"/>
            </a:xfrm>
            <a:prstGeom prst="roundRect">
              <a:avLst>
                <a:gd name="adj" fmla="val 15179"/>
              </a:avLst>
            </a:prstGeom>
            <a:solidFill>
              <a:srgbClr val="BDCADA"/>
            </a:solidFill>
            <a:ln w="25400" cap="flat">
              <a:solidFill>
                <a:srgbClr val="000000"/>
              </a:solidFill>
              <a:prstDash val="solid"/>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397" name="Circle"/>
            <p:cNvSpPr/>
            <p:nvPr/>
          </p:nvSpPr>
          <p:spPr>
            <a:xfrm>
              <a:off x="1246200" y="1556295"/>
              <a:ext cx="510010" cy="510011"/>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398" name="Circle"/>
            <p:cNvSpPr/>
            <p:nvPr/>
          </p:nvSpPr>
          <p:spPr>
            <a:xfrm>
              <a:off x="1523145" y="1604173"/>
              <a:ext cx="151269" cy="155350"/>
            </a:xfrm>
            <a:prstGeom prst="ellipse">
              <a:avLst/>
            </a:prstGeom>
            <a:solidFill>
              <a:srgbClr val="FFFFFF"/>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399" name="7.100 MHz"/>
            <p:cNvSpPr txBox="1"/>
            <p:nvPr/>
          </p:nvSpPr>
          <p:spPr>
            <a:xfrm>
              <a:off x="0" y="1651021"/>
              <a:ext cx="1234602" cy="320560"/>
            </a:xfrm>
            <a:prstGeom prst="rect">
              <a:avLst/>
            </a:prstGeom>
            <a:noFill/>
            <a:ln w="9525"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2438338">
                <a:defRPr b="0" sz="1700">
                  <a:solidFill>
                    <a:srgbClr val="FFFFFF"/>
                  </a:solidFill>
                </a:defRPr>
              </a:lvl1pPr>
            </a:lstStyle>
            <a:p>
              <a:pPr/>
              <a:r>
                <a:t>7.100 MHz</a:t>
              </a:r>
            </a:p>
          </p:txBody>
        </p:sp>
      </p:grpSp>
      <p:sp>
        <p:nvSpPr>
          <p:cNvPr id="401" name="Ham PC"/>
          <p:cNvSpPr txBox="1"/>
          <p:nvPr/>
        </p:nvSpPr>
        <p:spPr>
          <a:xfrm>
            <a:off x="5592702" y="9366439"/>
            <a:ext cx="1642365" cy="5728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2438338">
              <a:defRPr b="0" sz="3200">
                <a:solidFill>
                  <a:srgbClr val="5E5E5E"/>
                </a:solidFill>
              </a:defRPr>
            </a:lvl1pPr>
          </a:lstStyle>
          <a:p>
            <a:pPr/>
            <a:r>
              <a:t>Ham PC</a:t>
            </a:r>
          </a:p>
        </p:txBody>
      </p:sp>
      <p:sp>
        <p:nvSpPr>
          <p:cNvPr id="402" name="Line"/>
          <p:cNvSpPr/>
          <p:nvPr/>
        </p:nvSpPr>
        <p:spPr>
          <a:xfrm flipV="1">
            <a:off x="18373512" y="5010104"/>
            <a:ext cx="1" cy="2192722"/>
          </a:xfrm>
          <a:prstGeom prst="line">
            <a:avLst/>
          </a:prstGeom>
          <a:ln w="63500">
            <a:solidFill>
              <a:schemeClr val="accent5">
                <a:hueOff val="-82419"/>
                <a:satOff val="-9513"/>
                <a:lumOff val="-16343"/>
              </a:schemeClr>
            </a:solidFill>
            <a:miter lim="400000"/>
            <a:tailEnd type="triangle"/>
          </a:ln>
        </p:spPr>
        <p:txBody>
          <a:bodyPr lIns="50800" tIns="50800" rIns="50800" bIns="50800" anchor="ctr"/>
          <a:lstStyle/>
          <a:p>
            <a:pPr defTabSz="2438338">
              <a:defRPr b="0" sz="2400">
                <a:solidFill>
                  <a:srgbClr val="5E5E5E"/>
                </a:solidFill>
              </a:defRPr>
            </a:pPr>
          </a:p>
        </p:txBody>
      </p:sp>
      <p:sp>
        <p:nvSpPr>
          <p:cNvPr id="403" name="Line"/>
          <p:cNvSpPr/>
          <p:nvPr/>
        </p:nvSpPr>
        <p:spPr>
          <a:xfrm flipV="1">
            <a:off x="20981245" y="5010104"/>
            <a:ext cx="1" cy="2192722"/>
          </a:xfrm>
          <a:prstGeom prst="line">
            <a:avLst/>
          </a:prstGeom>
          <a:ln w="63500">
            <a:solidFill>
              <a:schemeClr val="accent5">
                <a:hueOff val="-82419"/>
                <a:satOff val="-9513"/>
                <a:lumOff val="-16343"/>
              </a:schemeClr>
            </a:solidFill>
            <a:miter lim="400000"/>
            <a:headEnd type="triangle"/>
          </a:ln>
        </p:spPr>
        <p:txBody>
          <a:bodyPr lIns="50800" tIns="50800" rIns="50800" bIns="50800" anchor="ctr"/>
          <a:lstStyle/>
          <a:p>
            <a:pPr defTabSz="2438338">
              <a:defRPr b="0" sz="2400">
                <a:solidFill>
                  <a:srgbClr val="5E5E5E"/>
                </a:solidFill>
              </a:defRPr>
            </a:pPr>
          </a:p>
        </p:txBody>
      </p:sp>
      <p:sp>
        <p:nvSpPr>
          <p:cNvPr id="404" name="Line"/>
          <p:cNvSpPr/>
          <p:nvPr/>
        </p:nvSpPr>
        <p:spPr>
          <a:xfrm flipV="1">
            <a:off x="18373511" y="9070781"/>
            <a:ext cx="1" cy="1164137"/>
          </a:xfrm>
          <a:prstGeom prst="line">
            <a:avLst/>
          </a:prstGeom>
          <a:ln w="63500">
            <a:solidFill>
              <a:schemeClr val="accent5">
                <a:hueOff val="-82419"/>
                <a:satOff val="-9513"/>
                <a:lumOff val="-16343"/>
              </a:schemeClr>
            </a:solidFill>
            <a:miter lim="400000"/>
            <a:tailEnd type="triangle"/>
          </a:ln>
        </p:spPr>
        <p:txBody>
          <a:bodyPr lIns="50800" tIns="50800" rIns="50800" bIns="50800" anchor="ctr"/>
          <a:lstStyle/>
          <a:p>
            <a:pPr defTabSz="2438338">
              <a:defRPr b="0" sz="2400">
                <a:solidFill>
                  <a:srgbClr val="5E5E5E"/>
                </a:solidFill>
              </a:defRPr>
            </a:pPr>
          </a:p>
        </p:txBody>
      </p:sp>
      <p:sp>
        <p:nvSpPr>
          <p:cNvPr id="405" name="Winlink Servers"/>
          <p:cNvSpPr txBox="1"/>
          <p:nvPr/>
        </p:nvSpPr>
        <p:spPr>
          <a:xfrm>
            <a:off x="16174583" y="7838034"/>
            <a:ext cx="4499459" cy="598222"/>
          </a:xfrm>
          <a:prstGeom prst="rect">
            <a:avLst/>
          </a:prstGeom>
          <a:solidFill>
            <a:srgbClr val="FFFFFF"/>
          </a:solidFill>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3200">
                <a:solidFill>
                  <a:srgbClr val="5E5E5E"/>
                </a:solidFill>
              </a:defRPr>
            </a:lvl1pPr>
          </a:lstStyle>
          <a:p>
            <a:pPr/>
            <a:r>
              <a:t>Winlink Servers</a:t>
            </a:r>
          </a:p>
        </p:txBody>
      </p:sp>
      <p:sp>
        <p:nvSpPr>
          <p:cNvPr id="406" name="Internet"/>
          <p:cNvSpPr txBox="1"/>
          <p:nvPr/>
        </p:nvSpPr>
        <p:spPr>
          <a:xfrm>
            <a:off x="17670999" y="11253995"/>
            <a:ext cx="1506627" cy="5728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2438338">
              <a:defRPr b="0" sz="3200">
                <a:solidFill>
                  <a:srgbClr val="5E5E5E"/>
                </a:solidFill>
              </a:defRPr>
            </a:lvl1pPr>
          </a:lstStyle>
          <a:p>
            <a:pPr/>
            <a:r>
              <a:t>Internet</a:t>
            </a:r>
          </a:p>
        </p:txBody>
      </p:sp>
      <p:sp>
        <p:nvSpPr>
          <p:cNvPr id="407" name="4. Servers redistribute messages"/>
          <p:cNvSpPr txBox="1"/>
          <p:nvPr>
            <p:ph type="title" idx="4294967295"/>
          </p:nvPr>
        </p:nvSpPr>
        <p:spPr>
          <a:prstGeom prst="rect">
            <a:avLst/>
          </a:prstGeom>
        </p:spPr>
        <p:txBody>
          <a:bodyPr/>
          <a:lstStyle>
            <a:lvl1pPr defTabSz="800735">
              <a:defRPr sz="10864"/>
            </a:lvl1pPr>
          </a:lstStyle>
          <a:p>
            <a:pPr/>
            <a:r>
              <a:t>4. Servers redistribute messages</a:t>
            </a:r>
          </a:p>
        </p:txBody>
      </p:sp>
      <p:sp>
        <p:nvSpPr>
          <p:cNvPr id="408" name="Text Document"/>
          <p:cNvSpPr/>
          <p:nvPr/>
        </p:nvSpPr>
        <p:spPr>
          <a:xfrm>
            <a:off x="6031405" y="7435169"/>
            <a:ext cx="764958" cy="9906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 y="0"/>
                </a:moveTo>
                <a:cubicBezTo>
                  <a:pt x="96" y="0"/>
                  <a:pt x="0" y="72"/>
                  <a:pt x="0" y="162"/>
                </a:cubicBezTo>
                <a:lnTo>
                  <a:pt x="0" y="21438"/>
                </a:lnTo>
                <a:cubicBezTo>
                  <a:pt x="0" y="21528"/>
                  <a:pt x="96" y="21600"/>
                  <a:pt x="213" y="21600"/>
                </a:cubicBezTo>
                <a:lnTo>
                  <a:pt x="21387" y="21600"/>
                </a:lnTo>
                <a:cubicBezTo>
                  <a:pt x="21504" y="21600"/>
                  <a:pt x="21600" y="21528"/>
                  <a:pt x="21600" y="21438"/>
                </a:cubicBezTo>
                <a:lnTo>
                  <a:pt x="21600" y="5895"/>
                </a:lnTo>
                <a:cubicBezTo>
                  <a:pt x="21600" y="5863"/>
                  <a:pt x="21567" y="5837"/>
                  <a:pt x="21525" y="5837"/>
                </a:cubicBezTo>
                <a:lnTo>
                  <a:pt x="14257" y="5837"/>
                </a:lnTo>
                <a:cubicBezTo>
                  <a:pt x="14140" y="5837"/>
                  <a:pt x="14044" y="5765"/>
                  <a:pt x="14044" y="5674"/>
                </a:cubicBezTo>
                <a:lnTo>
                  <a:pt x="14044" y="58"/>
                </a:lnTo>
                <a:cubicBezTo>
                  <a:pt x="14044" y="26"/>
                  <a:pt x="14011" y="0"/>
                  <a:pt x="13969" y="0"/>
                </a:cubicBezTo>
                <a:lnTo>
                  <a:pt x="213" y="0"/>
                </a:lnTo>
                <a:close/>
                <a:moveTo>
                  <a:pt x="15018" y="86"/>
                </a:moveTo>
                <a:cubicBezTo>
                  <a:pt x="14992" y="94"/>
                  <a:pt x="14972" y="114"/>
                  <a:pt x="14972" y="140"/>
                </a:cubicBezTo>
                <a:lnTo>
                  <a:pt x="14972" y="4958"/>
                </a:lnTo>
                <a:cubicBezTo>
                  <a:pt x="14972" y="5048"/>
                  <a:pt x="15068" y="5120"/>
                  <a:pt x="15185" y="5120"/>
                </a:cubicBezTo>
                <a:lnTo>
                  <a:pt x="21419" y="5120"/>
                </a:lnTo>
                <a:cubicBezTo>
                  <a:pt x="21486" y="5120"/>
                  <a:pt x="21519" y="5058"/>
                  <a:pt x="21472" y="5021"/>
                </a:cubicBezTo>
                <a:lnTo>
                  <a:pt x="15100" y="99"/>
                </a:lnTo>
                <a:cubicBezTo>
                  <a:pt x="15077" y="81"/>
                  <a:pt x="15044" y="78"/>
                  <a:pt x="15018" y="86"/>
                </a:cubicBezTo>
                <a:close/>
                <a:moveTo>
                  <a:pt x="3916" y="7813"/>
                </a:moveTo>
                <a:lnTo>
                  <a:pt x="17684" y="7813"/>
                </a:lnTo>
                <a:cubicBezTo>
                  <a:pt x="17718" y="7813"/>
                  <a:pt x="17747" y="7836"/>
                  <a:pt x="17747" y="7862"/>
                </a:cubicBezTo>
                <a:lnTo>
                  <a:pt x="17747" y="8842"/>
                </a:lnTo>
                <a:cubicBezTo>
                  <a:pt x="17747" y="8868"/>
                  <a:pt x="17718" y="8890"/>
                  <a:pt x="17684" y="8890"/>
                </a:cubicBezTo>
                <a:lnTo>
                  <a:pt x="3916" y="8890"/>
                </a:lnTo>
                <a:cubicBezTo>
                  <a:pt x="3882" y="8890"/>
                  <a:pt x="3853" y="8868"/>
                  <a:pt x="3853" y="8842"/>
                </a:cubicBezTo>
                <a:lnTo>
                  <a:pt x="3853" y="7862"/>
                </a:lnTo>
                <a:cubicBezTo>
                  <a:pt x="3853" y="7836"/>
                  <a:pt x="3882" y="7813"/>
                  <a:pt x="3916" y="7813"/>
                </a:cubicBezTo>
                <a:close/>
                <a:moveTo>
                  <a:pt x="3916" y="10498"/>
                </a:moveTo>
                <a:lnTo>
                  <a:pt x="17684" y="10498"/>
                </a:lnTo>
                <a:cubicBezTo>
                  <a:pt x="17718" y="10498"/>
                  <a:pt x="17747" y="10520"/>
                  <a:pt x="17747" y="10546"/>
                </a:cubicBezTo>
                <a:lnTo>
                  <a:pt x="17747" y="11526"/>
                </a:lnTo>
                <a:cubicBezTo>
                  <a:pt x="17747" y="11552"/>
                  <a:pt x="17718" y="11573"/>
                  <a:pt x="17684" y="11573"/>
                </a:cubicBezTo>
                <a:lnTo>
                  <a:pt x="3916" y="11573"/>
                </a:lnTo>
                <a:cubicBezTo>
                  <a:pt x="3882" y="11573"/>
                  <a:pt x="3853" y="11552"/>
                  <a:pt x="3853" y="11526"/>
                </a:cubicBezTo>
                <a:lnTo>
                  <a:pt x="3853" y="10546"/>
                </a:lnTo>
                <a:cubicBezTo>
                  <a:pt x="3853" y="10520"/>
                  <a:pt x="3882" y="10498"/>
                  <a:pt x="3916" y="10498"/>
                </a:cubicBezTo>
                <a:close/>
                <a:moveTo>
                  <a:pt x="3916" y="13182"/>
                </a:moveTo>
                <a:lnTo>
                  <a:pt x="17684" y="13182"/>
                </a:lnTo>
                <a:cubicBezTo>
                  <a:pt x="17718" y="13182"/>
                  <a:pt x="17747" y="13204"/>
                  <a:pt x="17747" y="13230"/>
                </a:cubicBezTo>
                <a:lnTo>
                  <a:pt x="17747" y="14210"/>
                </a:lnTo>
                <a:cubicBezTo>
                  <a:pt x="17747" y="14237"/>
                  <a:pt x="17718" y="14257"/>
                  <a:pt x="17684" y="14257"/>
                </a:cubicBezTo>
                <a:lnTo>
                  <a:pt x="3916" y="14257"/>
                </a:lnTo>
                <a:cubicBezTo>
                  <a:pt x="3882" y="14257"/>
                  <a:pt x="3853" y="14237"/>
                  <a:pt x="3853" y="14210"/>
                </a:cubicBezTo>
                <a:lnTo>
                  <a:pt x="3853" y="13230"/>
                </a:lnTo>
                <a:cubicBezTo>
                  <a:pt x="3853" y="13204"/>
                  <a:pt x="3882" y="13182"/>
                  <a:pt x="3916" y="13182"/>
                </a:cubicBezTo>
                <a:close/>
                <a:moveTo>
                  <a:pt x="3916" y="15866"/>
                </a:moveTo>
                <a:lnTo>
                  <a:pt x="17684" y="15866"/>
                </a:lnTo>
                <a:cubicBezTo>
                  <a:pt x="17718" y="15866"/>
                  <a:pt x="17747" y="15888"/>
                  <a:pt x="17747" y="15914"/>
                </a:cubicBezTo>
                <a:lnTo>
                  <a:pt x="17747" y="16894"/>
                </a:lnTo>
                <a:cubicBezTo>
                  <a:pt x="17747" y="16921"/>
                  <a:pt x="17718" y="16941"/>
                  <a:pt x="17684" y="16941"/>
                </a:cubicBezTo>
                <a:lnTo>
                  <a:pt x="3916" y="16941"/>
                </a:lnTo>
                <a:cubicBezTo>
                  <a:pt x="3882" y="16941"/>
                  <a:pt x="3853" y="16921"/>
                  <a:pt x="3853" y="16894"/>
                </a:cubicBezTo>
                <a:lnTo>
                  <a:pt x="3853" y="15914"/>
                </a:lnTo>
                <a:cubicBezTo>
                  <a:pt x="3853" y="15888"/>
                  <a:pt x="3882" y="15866"/>
                  <a:pt x="3916" y="15866"/>
                </a:cubicBezTo>
                <a:close/>
              </a:path>
            </a:pathLst>
          </a:custGeom>
          <a:solidFill>
            <a:schemeClr val="accent3">
              <a:hueOff val="362282"/>
              <a:satOff val="31803"/>
              <a:lumOff val="-18242"/>
            </a:schemeClr>
          </a:solidFill>
          <a:ln w="12700">
            <a:miter lim="400000"/>
          </a:ln>
        </p:spPr>
        <p:txBody>
          <a:bodyPr lIns="50800" tIns="50800" rIns="50800" bIns="50800" anchor="ctr"/>
          <a:lstStyle/>
          <a:p>
            <a:pPr>
              <a:defRPr b="0" sz="3200">
                <a:solidFill>
                  <a:srgbClr val="FFFFFF"/>
                </a:solidFill>
                <a:latin typeface="+mn-lt"/>
                <a:ea typeface="+mn-ea"/>
                <a:cs typeface="+mn-cs"/>
                <a:sym typeface="Helvetica Neue Medium"/>
              </a:defRPr>
            </a:pPr>
          </a:p>
        </p:txBody>
      </p:sp>
      <p:grpSp>
        <p:nvGrpSpPr>
          <p:cNvPr id="411" name="Group"/>
          <p:cNvGrpSpPr/>
          <p:nvPr/>
        </p:nvGrpSpPr>
        <p:grpSpPr>
          <a:xfrm>
            <a:off x="16408511" y="9484969"/>
            <a:ext cx="764958" cy="1020138"/>
            <a:chOff x="0" y="0"/>
            <a:chExt cx="764956" cy="1020136"/>
          </a:xfrm>
        </p:grpSpPr>
        <p:sp>
          <p:nvSpPr>
            <p:cNvPr id="409" name="Rectangle"/>
            <p:cNvSpPr/>
            <p:nvPr/>
          </p:nvSpPr>
          <p:spPr>
            <a:xfrm>
              <a:off x="13704" y="0"/>
              <a:ext cx="737548" cy="1020137"/>
            </a:xfrm>
            <a:prstGeom prst="rect">
              <a:avLst/>
            </a:prstGeom>
            <a:solidFill>
              <a:srgbClr val="FFFFFF"/>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410" name="Text Document"/>
            <p:cNvSpPr/>
            <p:nvPr/>
          </p:nvSpPr>
          <p:spPr>
            <a:xfrm>
              <a:off x="0" y="14764"/>
              <a:ext cx="764957" cy="9906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 y="0"/>
                  </a:moveTo>
                  <a:cubicBezTo>
                    <a:pt x="96" y="0"/>
                    <a:pt x="0" y="72"/>
                    <a:pt x="0" y="162"/>
                  </a:cubicBezTo>
                  <a:lnTo>
                    <a:pt x="0" y="21438"/>
                  </a:lnTo>
                  <a:cubicBezTo>
                    <a:pt x="0" y="21528"/>
                    <a:pt x="96" y="21600"/>
                    <a:pt x="213" y="21600"/>
                  </a:cubicBezTo>
                  <a:lnTo>
                    <a:pt x="21387" y="21600"/>
                  </a:lnTo>
                  <a:cubicBezTo>
                    <a:pt x="21504" y="21600"/>
                    <a:pt x="21600" y="21528"/>
                    <a:pt x="21600" y="21438"/>
                  </a:cubicBezTo>
                  <a:lnTo>
                    <a:pt x="21600" y="5895"/>
                  </a:lnTo>
                  <a:cubicBezTo>
                    <a:pt x="21600" y="5863"/>
                    <a:pt x="21567" y="5837"/>
                    <a:pt x="21525" y="5837"/>
                  </a:cubicBezTo>
                  <a:lnTo>
                    <a:pt x="14257" y="5837"/>
                  </a:lnTo>
                  <a:cubicBezTo>
                    <a:pt x="14140" y="5837"/>
                    <a:pt x="14044" y="5765"/>
                    <a:pt x="14044" y="5674"/>
                  </a:cubicBezTo>
                  <a:lnTo>
                    <a:pt x="14044" y="58"/>
                  </a:lnTo>
                  <a:cubicBezTo>
                    <a:pt x="14044" y="26"/>
                    <a:pt x="14011" y="0"/>
                    <a:pt x="13969" y="0"/>
                  </a:cubicBezTo>
                  <a:lnTo>
                    <a:pt x="213" y="0"/>
                  </a:lnTo>
                  <a:close/>
                  <a:moveTo>
                    <a:pt x="15018" y="86"/>
                  </a:moveTo>
                  <a:cubicBezTo>
                    <a:pt x="14992" y="94"/>
                    <a:pt x="14972" y="114"/>
                    <a:pt x="14972" y="140"/>
                  </a:cubicBezTo>
                  <a:lnTo>
                    <a:pt x="14972" y="4958"/>
                  </a:lnTo>
                  <a:cubicBezTo>
                    <a:pt x="14972" y="5048"/>
                    <a:pt x="15068" y="5120"/>
                    <a:pt x="15185" y="5120"/>
                  </a:cubicBezTo>
                  <a:lnTo>
                    <a:pt x="21419" y="5120"/>
                  </a:lnTo>
                  <a:cubicBezTo>
                    <a:pt x="21486" y="5120"/>
                    <a:pt x="21519" y="5058"/>
                    <a:pt x="21472" y="5021"/>
                  </a:cubicBezTo>
                  <a:lnTo>
                    <a:pt x="15100" y="99"/>
                  </a:lnTo>
                  <a:cubicBezTo>
                    <a:pt x="15077" y="81"/>
                    <a:pt x="15044" y="78"/>
                    <a:pt x="15018" y="86"/>
                  </a:cubicBezTo>
                  <a:close/>
                  <a:moveTo>
                    <a:pt x="3916" y="7813"/>
                  </a:moveTo>
                  <a:lnTo>
                    <a:pt x="17684" y="7813"/>
                  </a:lnTo>
                  <a:cubicBezTo>
                    <a:pt x="17718" y="7813"/>
                    <a:pt x="17747" y="7836"/>
                    <a:pt x="17747" y="7862"/>
                  </a:cubicBezTo>
                  <a:lnTo>
                    <a:pt x="17747" y="8842"/>
                  </a:lnTo>
                  <a:cubicBezTo>
                    <a:pt x="17747" y="8868"/>
                    <a:pt x="17718" y="8890"/>
                    <a:pt x="17684" y="8890"/>
                  </a:cubicBezTo>
                  <a:lnTo>
                    <a:pt x="3916" y="8890"/>
                  </a:lnTo>
                  <a:cubicBezTo>
                    <a:pt x="3882" y="8890"/>
                    <a:pt x="3853" y="8868"/>
                    <a:pt x="3853" y="8842"/>
                  </a:cubicBezTo>
                  <a:lnTo>
                    <a:pt x="3853" y="7862"/>
                  </a:lnTo>
                  <a:cubicBezTo>
                    <a:pt x="3853" y="7836"/>
                    <a:pt x="3882" y="7813"/>
                    <a:pt x="3916" y="7813"/>
                  </a:cubicBezTo>
                  <a:close/>
                  <a:moveTo>
                    <a:pt x="3916" y="10498"/>
                  </a:moveTo>
                  <a:lnTo>
                    <a:pt x="17684" y="10498"/>
                  </a:lnTo>
                  <a:cubicBezTo>
                    <a:pt x="17718" y="10498"/>
                    <a:pt x="17747" y="10520"/>
                    <a:pt x="17747" y="10546"/>
                  </a:cubicBezTo>
                  <a:lnTo>
                    <a:pt x="17747" y="11526"/>
                  </a:lnTo>
                  <a:cubicBezTo>
                    <a:pt x="17747" y="11552"/>
                    <a:pt x="17718" y="11573"/>
                    <a:pt x="17684" y="11573"/>
                  </a:cubicBezTo>
                  <a:lnTo>
                    <a:pt x="3916" y="11573"/>
                  </a:lnTo>
                  <a:cubicBezTo>
                    <a:pt x="3882" y="11573"/>
                    <a:pt x="3853" y="11552"/>
                    <a:pt x="3853" y="11526"/>
                  </a:cubicBezTo>
                  <a:lnTo>
                    <a:pt x="3853" y="10546"/>
                  </a:lnTo>
                  <a:cubicBezTo>
                    <a:pt x="3853" y="10520"/>
                    <a:pt x="3882" y="10498"/>
                    <a:pt x="3916" y="10498"/>
                  </a:cubicBezTo>
                  <a:close/>
                  <a:moveTo>
                    <a:pt x="3916" y="13182"/>
                  </a:moveTo>
                  <a:lnTo>
                    <a:pt x="17684" y="13182"/>
                  </a:lnTo>
                  <a:cubicBezTo>
                    <a:pt x="17718" y="13182"/>
                    <a:pt x="17747" y="13204"/>
                    <a:pt x="17747" y="13230"/>
                  </a:cubicBezTo>
                  <a:lnTo>
                    <a:pt x="17747" y="14210"/>
                  </a:lnTo>
                  <a:cubicBezTo>
                    <a:pt x="17747" y="14237"/>
                    <a:pt x="17718" y="14257"/>
                    <a:pt x="17684" y="14257"/>
                  </a:cubicBezTo>
                  <a:lnTo>
                    <a:pt x="3916" y="14257"/>
                  </a:lnTo>
                  <a:cubicBezTo>
                    <a:pt x="3882" y="14257"/>
                    <a:pt x="3853" y="14237"/>
                    <a:pt x="3853" y="14210"/>
                  </a:cubicBezTo>
                  <a:lnTo>
                    <a:pt x="3853" y="13230"/>
                  </a:lnTo>
                  <a:cubicBezTo>
                    <a:pt x="3853" y="13204"/>
                    <a:pt x="3882" y="13182"/>
                    <a:pt x="3916" y="13182"/>
                  </a:cubicBezTo>
                  <a:close/>
                  <a:moveTo>
                    <a:pt x="3916" y="15866"/>
                  </a:moveTo>
                  <a:lnTo>
                    <a:pt x="17684" y="15866"/>
                  </a:lnTo>
                  <a:cubicBezTo>
                    <a:pt x="17718" y="15866"/>
                    <a:pt x="17747" y="15888"/>
                    <a:pt x="17747" y="15914"/>
                  </a:cubicBezTo>
                  <a:lnTo>
                    <a:pt x="17747" y="16894"/>
                  </a:lnTo>
                  <a:cubicBezTo>
                    <a:pt x="17747" y="16921"/>
                    <a:pt x="17718" y="16941"/>
                    <a:pt x="17684" y="16941"/>
                  </a:cubicBezTo>
                  <a:lnTo>
                    <a:pt x="3916" y="16941"/>
                  </a:lnTo>
                  <a:cubicBezTo>
                    <a:pt x="3882" y="16941"/>
                    <a:pt x="3853" y="16921"/>
                    <a:pt x="3853" y="16894"/>
                  </a:cubicBezTo>
                  <a:lnTo>
                    <a:pt x="3853" y="15914"/>
                  </a:lnTo>
                  <a:cubicBezTo>
                    <a:pt x="3853" y="15888"/>
                    <a:pt x="3882" y="15866"/>
                    <a:pt x="3916" y="15866"/>
                  </a:cubicBezTo>
                  <a:close/>
                </a:path>
              </a:pathLst>
            </a:custGeom>
            <a:solidFill>
              <a:schemeClr val="accent5">
                <a:hueOff val="-82419"/>
                <a:satOff val="-9513"/>
                <a:lumOff val="-16343"/>
              </a:schemeClr>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grpSp>
      <p:grpSp>
        <p:nvGrpSpPr>
          <p:cNvPr id="414" name="Group"/>
          <p:cNvGrpSpPr/>
          <p:nvPr/>
        </p:nvGrpSpPr>
        <p:grpSpPr>
          <a:xfrm>
            <a:off x="18041834" y="9484969"/>
            <a:ext cx="764958" cy="1020138"/>
            <a:chOff x="0" y="0"/>
            <a:chExt cx="764956" cy="1020136"/>
          </a:xfrm>
        </p:grpSpPr>
        <p:sp>
          <p:nvSpPr>
            <p:cNvPr id="412" name="Rectangle"/>
            <p:cNvSpPr/>
            <p:nvPr/>
          </p:nvSpPr>
          <p:spPr>
            <a:xfrm>
              <a:off x="13704" y="0"/>
              <a:ext cx="737548" cy="1020137"/>
            </a:xfrm>
            <a:prstGeom prst="rect">
              <a:avLst/>
            </a:prstGeom>
            <a:solidFill>
              <a:srgbClr val="FFFFFF"/>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413" name="Text Document"/>
            <p:cNvSpPr/>
            <p:nvPr/>
          </p:nvSpPr>
          <p:spPr>
            <a:xfrm>
              <a:off x="0" y="14764"/>
              <a:ext cx="764957" cy="9906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 y="0"/>
                  </a:moveTo>
                  <a:cubicBezTo>
                    <a:pt x="96" y="0"/>
                    <a:pt x="0" y="72"/>
                    <a:pt x="0" y="162"/>
                  </a:cubicBezTo>
                  <a:lnTo>
                    <a:pt x="0" y="21438"/>
                  </a:lnTo>
                  <a:cubicBezTo>
                    <a:pt x="0" y="21528"/>
                    <a:pt x="96" y="21600"/>
                    <a:pt x="213" y="21600"/>
                  </a:cubicBezTo>
                  <a:lnTo>
                    <a:pt x="21387" y="21600"/>
                  </a:lnTo>
                  <a:cubicBezTo>
                    <a:pt x="21504" y="21600"/>
                    <a:pt x="21600" y="21528"/>
                    <a:pt x="21600" y="21438"/>
                  </a:cubicBezTo>
                  <a:lnTo>
                    <a:pt x="21600" y="5895"/>
                  </a:lnTo>
                  <a:cubicBezTo>
                    <a:pt x="21600" y="5863"/>
                    <a:pt x="21567" y="5837"/>
                    <a:pt x="21525" y="5837"/>
                  </a:cubicBezTo>
                  <a:lnTo>
                    <a:pt x="14257" y="5837"/>
                  </a:lnTo>
                  <a:cubicBezTo>
                    <a:pt x="14140" y="5837"/>
                    <a:pt x="14044" y="5765"/>
                    <a:pt x="14044" y="5674"/>
                  </a:cubicBezTo>
                  <a:lnTo>
                    <a:pt x="14044" y="58"/>
                  </a:lnTo>
                  <a:cubicBezTo>
                    <a:pt x="14044" y="26"/>
                    <a:pt x="14011" y="0"/>
                    <a:pt x="13969" y="0"/>
                  </a:cubicBezTo>
                  <a:lnTo>
                    <a:pt x="213" y="0"/>
                  </a:lnTo>
                  <a:close/>
                  <a:moveTo>
                    <a:pt x="15018" y="86"/>
                  </a:moveTo>
                  <a:cubicBezTo>
                    <a:pt x="14992" y="94"/>
                    <a:pt x="14972" y="114"/>
                    <a:pt x="14972" y="140"/>
                  </a:cubicBezTo>
                  <a:lnTo>
                    <a:pt x="14972" y="4958"/>
                  </a:lnTo>
                  <a:cubicBezTo>
                    <a:pt x="14972" y="5048"/>
                    <a:pt x="15068" y="5120"/>
                    <a:pt x="15185" y="5120"/>
                  </a:cubicBezTo>
                  <a:lnTo>
                    <a:pt x="21419" y="5120"/>
                  </a:lnTo>
                  <a:cubicBezTo>
                    <a:pt x="21486" y="5120"/>
                    <a:pt x="21519" y="5058"/>
                    <a:pt x="21472" y="5021"/>
                  </a:cubicBezTo>
                  <a:lnTo>
                    <a:pt x="15100" y="99"/>
                  </a:lnTo>
                  <a:cubicBezTo>
                    <a:pt x="15077" y="81"/>
                    <a:pt x="15044" y="78"/>
                    <a:pt x="15018" y="86"/>
                  </a:cubicBezTo>
                  <a:close/>
                  <a:moveTo>
                    <a:pt x="3916" y="7813"/>
                  </a:moveTo>
                  <a:lnTo>
                    <a:pt x="17684" y="7813"/>
                  </a:lnTo>
                  <a:cubicBezTo>
                    <a:pt x="17718" y="7813"/>
                    <a:pt x="17747" y="7836"/>
                    <a:pt x="17747" y="7862"/>
                  </a:cubicBezTo>
                  <a:lnTo>
                    <a:pt x="17747" y="8842"/>
                  </a:lnTo>
                  <a:cubicBezTo>
                    <a:pt x="17747" y="8868"/>
                    <a:pt x="17718" y="8890"/>
                    <a:pt x="17684" y="8890"/>
                  </a:cubicBezTo>
                  <a:lnTo>
                    <a:pt x="3916" y="8890"/>
                  </a:lnTo>
                  <a:cubicBezTo>
                    <a:pt x="3882" y="8890"/>
                    <a:pt x="3853" y="8868"/>
                    <a:pt x="3853" y="8842"/>
                  </a:cubicBezTo>
                  <a:lnTo>
                    <a:pt x="3853" y="7862"/>
                  </a:lnTo>
                  <a:cubicBezTo>
                    <a:pt x="3853" y="7836"/>
                    <a:pt x="3882" y="7813"/>
                    <a:pt x="3916" y="7813"/>
                  </a:cubicBezTo>
                  <a:close/>
                  <a:moveTo>
                    <a:pt x="3916" y="10498"/>
                  </a:moveTo>
                  <a:lnTo>
                    <a:pt x="17684" y="10498"/>
                  </a:lnTo>
                  <a:cubicBezTo>
                    <a:pt x="17718" y="10498"/>
                    <a:pt x="17747" y="10520"/>
                    <a:pt x="17747" y="10546"/>
                  </a:cubicBezTo>
                  <a:lnTo>
                    <a:pt x="17747" y="11526"/>
                  </a:lnTo>
                  <a:cubicBezTo>
                    <a:pt x="17747" y="11552"/>
                    <a:pt x="17718" y="11573"/>
                    <a:pt x="17684" y="11573"/>
                  </a:cubicBezTo>
                  <a:lnTo>
                    <a:pt x="3916" y="11573"/>
                  </a:lnTo>
                  <a:cubicBezTo>
                    <a:pt x="3882" y="11573"/>
                    <a:pt x="3853" y="11552"/>
                    <a:pt x="3853" y="11526"/>
                  </a:cubicBezTo>
                  <a:lnTo>
                    <a:pt x="3853" y="10546"/>
                  </a:lnTo>
                  <a:cubicBezTo>
                    <a:pt x="3853" y="10520"/>
                    <a:pt x="3882" y="10498"/>
                    <a:pt x="3916" y="10498"/>
                  </a:cubicBezTo>
                  <a:close/>
                  <a:moveTo>
                    <a:pt x="3916" y="13182"/>
                  </a:moveTo>
                  <a:lnTo>
                    <a:pt x="17684" y="13182"/>
                  </a:lnTo>
                  <a:cubicBezTo>
                    <a:pt x="17718" y="13182"/>
                    <a:pt x="17747" y="13204"/>
                    <a:pt x="17747" y="13230"/>
                  </a:cubicBezTo>
                  <a:lnTo>
                    <a:pt x="17747" y="14210"/>
                  </a:lnTo>
                  <a:cubicBezTo>
                    <a:pt x="17747" y="14237"/>
                    <a:pt x="17718" y="14257"/>
                    <a:pt x="17684" y="14257"/>
                  </a:cubicBezTo>
                  <a:lnTo>
                    <a:pt x="3916" y="14257"/>
                  </a:lnTo>
                  <a:cubicBezTo>
                    <a:pt x="3882" y="14257"/>
                    <a:pt x="3853" y="14237"/>
                    <a:pt x="3853" y="14210"/>
                  </a:cubicBezTo>
                  <a:lnTo>
                    <a:pt x="3853" y="13230"/>
                  </a:lnTo>
                  <a:cubicBezTo>
                    <a:pt x="3853" y="13204"/>
                    <a:pt x="3882" y="13182"/>
                    <a:pt x="3916" y="13182"/>
                  </a:cubicBezTo>
                  <a:close/>
                  <a:moveTo>
                    <a:pt x="3916" y="15866"/>
                  </a:moveTo>
                  <a:lnTo>
                    <a:pt x="17684" y="15866"/>
                  </a:lnTo>
                  <a:cubicBezTo>
                    <a:pt x="17718" y="15866"/>
                    <a:pt x="17747" y="15888"/>
                    <a:pt x="17747" y="15914"/>
                  </a:cubicBezTo>
                  <a:lnTo>
                    <a:pt x="17747" y="16894"/>
                  </a:lnTo>
                  <a:cubicBezTo>
                    <a:pt x="17747" y="16921"/>
                    <a:pt x="17718" y="16941"/>
                    <a:pt x="17684" y="16941"/>
                  </a:cubicBezTo>
                  <a:lnTo>
                    <a:pt x="3916" y="16941"/>
                  </a:lnTo>
                  <a:cubicBezTo>
                    <a:pt x="3882" y="16941"/>
                    <a:pt x="3853" y="16921"/>
                    <a:pt x="3853" y="16894"/>
                  </a:cubicBezTo>
                  <a:lnTo>
                    <a:pt x="3853" y="15914"/>
                  </a:lnTo>
                  <a:cubicBezTo>
                    <a:pt x="3853" y="15888"/>
                    <a:pt x="3882" y="15866"/>
                    <a:pt x="3916" y="15866"/>
                  </a:cubicBezTo>
                  <a:close/>
                </a:path>
              </a:pathLst>
            </a:custGeom>
            <a:solidFill>
              <a:schemeClr val="accent5">
                <a:hueOff val="-82419"/>
                <a:satOff val="-9513"/>
                <a:lumOff val="-16343"/>
              </a:schemeClr>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grpSp>
      <p:grpSp>
        <p:nvGrpSpPr>
          <p:cNvPr id="417" name="Group"/>
          <p:cNvGrpSpPr/>
          <p:nvPr/>
        </p:nvGrpSpPr>
        <p:grpSpPr>
          <a:xfrm>
            <a:off x="19396991" y="3033369"/>
            <a:ext cx="764958" cy="1020138"/>
            <a:chOff x="0" y="0"/>
            <a:chExt cx="764956" cy="1020136"/>
          </a:xfrm>
        </p:grpSpPr>
        <p:sp>
          <p:nvSpPr>
            <p:cNvPr id="415" name="Rectangle"/>
            <p:cNvSpPr/>
            <p:nvPr/>
          </p:nvSpPr>
          <p:spPr>
            <a:xfrm>
              <a:off x="13704" y="0"/>
              <a:ext cx="737548" cy="1020137"/>
            </a:xfrm>
            <a:prstGeom prst="rect">
              <a:avLst/>
            </a:prstGeom>
            <a:solidFill>
              <a:srgbClr val="FFFFFF"/>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416" name="Text Document"/>
            <p:cNvSpPr/>
            <p:nvPr/>
          </p:nvSpPr>
          <p:spPr>
            <a:xfrm>
              <a:off x="0" y="14764"/>
              <a:ext cx="764957" cy="9906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 y="0"/>
                  </a:moveTo>
                  <a:cubicBezTo>
                    <a:pt x="96" y="0"/>
                    <a:pt x="0" y="72"/>
                    <a:pt x="0" y="162"/>
                  </a:cubicBezTo>
                  <a:lnTo>
                    <a:pt x="0" y="21438"/>
                  </a:lnTo>
                  <a:cubicBezTo>
                    <a:pt x="0" y="21528"/>
                    <a:pt x="96" y="21600"/>
                    <a:pt x="213" y="21600"/>
                  </a:cubicBezTo>
                  <a:lnTo>
                    <a:pt x="21387" y="21600"/>
                  </a:lnTo>
                  <a:cubicBezTo>
                    <a:pt x="21504" y="21600"/>
                    <a:pt x="21600" y="21528"/>
                    <a:pt x="21600" y="21438"/>
                  </a:cubicBezTo>
                  <a:lnTo>
                    <a:pt x="21600" y="5895"/>
                  </a:lnTo>
                  <a:cubicBezTo>
                    <a:pt x="21600" y="5863"/>
                    <a:pt x="21567" y="5837"/>
                    <a:pt x="21525" y="5837"/>
                  </a:cubicBezTo>
                  <a:lnTo>
                    <a:pt x="14257" y="5837"/>
                  </a:lnTo>
                  <a:cubicBezTo>
                    <a:pt x="14140" y="5837"/>
                    <a:pt x="14044" y="5765"/>
                    <a:pt x="14044" y="5674"/>
                  </a:cubicBezTo>
                  <a:lnTo>
                    <a:pt x="14044" y="58"/>
                  </a:lnTo>
                  <a:cubicBezTo>
                    <a:pt x="14044" y="26"/>
                    <a:pt x="14011" y="0"/>
                    <a:pt x="13969" y="0"/>
                  </a:cubicBezTo>
                  <a:lnTo>
                    <a:pt x="213" y="0"/>
                  </a:lnTo>
                  <a:close/>
                  <a:moveTo>
                    <a:pt x="15018" y="86"/>
                  </a:moveTo>
                  <a:cubicBezTo>
                    <a:pt x="14992" y="94"/>
                    <a:pt x="14972" y="114"/>
                    <a:pt x="14972" y="140"/>
                  </a:cubicBezTo>
                  <a:lnTo>
                    <a:pt x="14972" y="4958"/>
                  </a:lnTo>
                  <a:cubicBezTo>
                    <a:pt x="14972" y="5048"/>
                    <a:pt x="15068" y="5120"/>
                    <a:pt x="15185" y="5120"/>
                  </a:cubicBezTo>
                  <a:lnTo>
                    <a:pt x="21419" y="5120"/>
                  </a:lnTo>
                  <a:cubicBezTo>
                    <a:pt x="21486" y="5120"/>
                    <a:pt x="21519" y="5058"/>
                    <a:pt x="21472" y="5021"/>
                  </a:cubicBezTo>
                  <a:lnTo>
                    <a:pt x="15100" y="99"/>
                  </a:lnTo>
                  <a:cubicBezTo>
                    <a:pt x="15077" y="81"/>
                    <a:pt x="15044" y="78"/>
                    <a:pt x="15018" y="86"/>
                  </a:cubicBezTo>
                  <a:close/>
                  <a:moveTo>
                    <a:pt x="3916" y="7813"/>
                  </a:moveTo>
                  <a:lnTo>
                    <a:pt x="17684" y="7813"/>
                  </a:lnTo>
                  <a:cubicBezTo>
                    <a:pt x="17718" y="7813"/>
                    <a:pt x="17747" y="7836"/>
                    <a:pt x="17747" y="7862"/>
                  </a:cubicBezTo>
                  <a:lnTo>
                    <a:pt x="17747" y="8842"/>
                  </a:lnTo>
                  <a:cubicBezTo>
                    <a:pt x="17747" y="8868"/>
                    <a:pt x="17718" y="8890"/>
                    <a:pt x="17684" y="8890"/>
                  </a:cubicBezTo>
                  <a:lnTo>
                    <a:pt x="3916" y="8890"/>
                  </a:lnTo>
                  <a:cubicBezTo>
                    <a:pt x="3882" y="8890"/>
                    <a:pt x="3853" y="8868"/>
                    <a:pt x="3853" y="8842"/>
                  </a:cubicBezTo>
                  <a:lnTo>
                    <a:pt x="3853" y="7862"/>
                  </a:lnTo>
                  <a:cubicBezTo>
                    <a:pt x="3853" y="7836"/>
                    <a:pt x="3882" y="7813"/>
                    <a:pt x="3916" y="7813"/>
                  </a:cubicBezTo>
                  <a:close/>
                  <a:moveTo>
                    <a:pt x="3916" y="10498"/>
                  </a:moveTo>
                  <a:lnTo>
                    <a:pt x="17684" y="10498"/>
                  </a:lnTo>
                  <a:cubicBezTo>
                    <a:pt x="17718" y="10498"/>
                    <a:pt x="17747" y="10520"/>
                    <a:pt x="17747" y="10546"/>
                  </a:cubicBezTo>
                  <a:lnTo>
                    <a:pt x="17747" y="11526"/>
                  </a:lnTo>
                  <a:cubicBezTo>
                    <a:pt x="17747" y="11552"/>
                    <a:pt x="17718" y="11573"/>
                    <a:pt x="17684" y="11573"/>
                  </a:cubicBezTo>
                  <a:lnTo>
                    <a:pt x="3916" y="11573"/>
                  </a:lnTo>
                  <a:cubicBezTo>
                    <a:pt x="3882" y="11573"/>
                    <a:pt x="3853" y="11552"/>
                    <a:pt x="3853" y="11526"/>
                  </a:cubicBezTo>
                  <a:lnTo>
                    <a:pt x="3853" y="10546"/>
                  </a:lnTo>
                  <a:cubicBezTo>
                    <a:pt x="3853" y="10520"/>
                    <a:pt x="3882" y="10498"/>
                    <a:pt x="3916" y="10498"/>
                  </a:cubicBezTo>
                  <a:close/>
                  <a:moveTo>
                    <a:pt x="3916" y="13182"/>
                  </a:moveTo>
                  <a:lnTo>
                    <a:pt x="17684" y="13182"/>
                  </a:lnTo>
                  <a:cubicBezTo>
                    <a:pt x="17718" y="13182"/>
                    <a:pt x="17747" y="13204"/>
                    <a:pt x="17747" y="13230"/>
                  </a:cubicBezTo>
                  <a:lnTo>
                    <a:pt x="17747" y="14210"/>
                  </a:lnTo>
                  <a:cubicBezTo>
                    <a:pt x="17747" y="14237"/>
                    <a:pt x="17718" y="14257"/>
                    <a:pt x="17684" y="14257"/>
                  </a:cubicBezTo>
                  <a:lnTo>
                    <a:pt x="3916" y="14257"/>
                  </a:lnTo>
                  <a:cubicBezTo>
                    <a:pt x="3882" y="14257"/>
                    <a:pt x="3853" y="14237"/>
                    <a:pt x="3853" y="14210"/>
                  </a:cubicBezTo>
                  <a:lnTo>
                    <a:pt x="3853" y="13230"/>
                  </a:lnTo>
                  <a:cubicBezTo>
                    <a:pt x="3853" y="13204"/>
                    <a:pt x="3882" y="13182"/>
                    <a:pt x="3916" y="13182"/>
                  </a:cubicBezTo>
                  <a:close/>
                  <a:moveTo>
                    <a:pt x="3916" y="15866"/>
                  </a:moveTo>
                  <a:lnTo>
                    <a:pt x="17684" y="15866"/>
                  </a:lnTo>
                  <a:cubicBezTo>
                    <a:pt x="17718" y="15866"/>
                    <a:pt x="17747" y="15888"/>
                    <a:pt x="17747" y="15914"/>
                  </a:cubicBezTo>
                  <a:lnTo>
                    <a:pt x="17747" y="16894"/>
                  </a:lnTo>
                  <a:cubicBezTo>
                    <a:pt x="17747" y="16921"/>
                    <a:pt x="17718" y="16941"/>
                    <a:pt x="17684" y="16941"/>
                  </a:cubicBezTo>
                  <a:lnTo>
                    <a:pt x="3916" y="16941"/>
                  </a:lnTo>
                  <a:cubicBezTo>
                    <a:pt x="3882" y="16941"/>
                    <a:pt x="3853" y="16921"/>
                    <a:pt x="3853" y="16894"/>
                  </a:cubicBezTo>
                  <a:lnTo>
                    <a:pt x="3853" y="15914"/>
                  </a:lnTo>
                  <a:cubicBezTo>
                    <a:pt x="3853" y="15888"/>
                    <a:pt x="3882" y="15866"/>
                    <a:pt x="3916" y="15866"/>
                  </a:cubicBezTo>
                  <a:close/>
                </a:path>
              </a:pathLst>
            </a:custGeom>
            <a:solidFill>
              <a:schemeClr val="accent5">
                <a:hueOff val="-82419"/>
                <a:satOff val="-9513"/>
                <a:lumOff val="-16343"/>
              </a:schemeClr>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grpSp>
      <p:sp>
        <p:nvSpPr>
          <p:cNvPr id="418" name="High Voltage"/>
          <p:cNvSpPr/>
          <p:nvPr/>
        </p:nvSpPr>
        <p:spPr>
          <a:xfrm rot="15417773">
            <a:off x="19581190" y="2198117"/>
            <a:ext cx="423870" cy="9451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693" y="0"/>
                </a:moveTo>
                <a:lnTo>
                  <a:pt x="0" y="14180"/>
                </a:lnTo>
                <a:lnTo>
                  <a:pt x="13308" y="11222"/>
                </a:lnTo>
                <a:lnTo>
                  <a:pt x="10366" y="17893"/>
                </a:lnTo>
                <a:lnTo>
                  <a:pt x="6675" y="17567"/>
                </a:lnTo>
                <a:cubicBezTo>
                  <a:pt x="6360" y="17540"/>
                  <a:pt x="6128" y="17697"/>
                  <a:pt x="6305" y="17817"/>
                </a:cubicBezTo>
                <a:lnTo>
                  <a:pt x="12214" y="21600"/>
                </a:lnTo>
                <a:lnTo>
                  <a:pt x="18116" y="17822"/>
                </a:lnTo>
                <a:cubicBezTo>
                  <a:pt x="18294" y="17702"/>
                  <a:pt x="18059" y="17544"/>
                  <a:pt x="17742" y="17574"/>
                </a:cubicBezTo>
                <a:lnTo>
                  <a:pt x="14134" y="17900"/>
                </a:lnTo>
                <a:lnTo>
                  <a:pt x="21600" y="7126"/>
                </a:lnTo>
                <a:lnTo>
                  <a:pt x="6890" y="10410"/>
                </a:lnTo>
                <a:lnTo>
                  <a:pt x="15555" y="0"/>
                </a:lnTo>
                <a:lnTo>
                  <a:pt x="6693" y="0"/>
                </a:lnTo>
                <a:close/>
              </a:path>
            </a:pathLst>
          </a:custGeom>
          <a:solidFill>
            <a:schemeClr val="accent5">
              <a:hueOff val="-82419"/>
              <a:satOff val="-9513"/>
              <a:lumOff val="-16343"/>
            </a:schemeClr>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grpSp>
        <p:nvGrpSpPr>
          <p:cNvPr id="421" name="Group"/>
          <p:cNvGrpSpPr/>
          <p:nvPr/>
        </p:nvGrpSpPr>
        <p:grpSpPr>
          <a:xfrm>
            <a:off x="18041834" y="5596396"/>
            <a:ext cx="764958" cy="1020138"/>
            <a:chOff x="0" y="0"/>
            <a:chExt cx="764956" cy="1020136"/>
          </a:xfrm>
        </p:grpSpPr>
        <p:sp>
          <p:nvSpPr>
            <p:cNvPr id="419" name="Rectangle"/>
            <p:cNvSpPr/>
            <p:nvPr/>
          </p:nvSpPr>
          <p:spPr>
            <a:xfrm>
              <a:off x="13704" y="0"/>
              <a:ext cx="737548" cy="1020137"/>
            </a:xfrm>
            <a:prstGeom prst="rect">
              <a:avLst/>
            </a:prstGeom>
            <a:solidFill>
              <a:srgbClr val="FFFFFF"/>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420" name="Text Document"/>
            <p:cNvSpPr/>
            <p:nvPr/>
          </p:nvSpPr>
          <p:spPr>
            <a:xfrm>
              <a:off x="0" y="14764"/>
              <a:ext cx="764957" cy="9906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 y="0"/>
                  </a:moveTo>
                  <a:cubicBezTo>
                    <a:pt x="96" y="0"/>
                    <a:pt x="0" y="72"/>
                    <a:pt x="0" y="162"/>
                  </a:cubicBezTo>
                  <a:lnTo>
                    <a:pt x="0" y="21438"/>
                  </a:lnTo>
                  <a:cubicBezTo>
                    <a:pt x="0" y="21528"/>
                    <a:pt x="96" y="21600"/>
                    <a:pt x="213" y="21600"/>
                  </a:cubicBezTo>
                  <a:lnTo>
                    <a:pt x="21387" y="21600"/>
                  </a:lnTo>
                  <a:cubicBezTo>
                    <a:pt x="21504" y="21600"/>
                    <a:pt x="21600" y="21528"/>
                    <a:pt x="21600" y="21438"/>
                  </a:cubicBezTo>
                  <a:lnTo>
                    <a:pt x="21600" y="5895"/>
                  </a:lnTo>
                  <a:cubicBezTo>
                    <a:pt x="21600" y="5863"/>
                    <a:pt x="21567" y="5837"/>
                    <a:pt x="21525" y="5837"/>
                  </a:cubicBezTo>
                  <a:lnTo>
                    <a:pt x="14257" y="5837"/>
                  </a:lnTo>
                  <a:cubicBezTo>
                    <a:pt x="14140" y="5837"/>
                    <a:pt x="14044" y="5765"/>
                    <a:pt x="14044" y="5674"/>
                  </a:cubicBezTo>
                  <a:lnTo>
                    <a:pt x="14044" y="58"/>
                  </a:lnTo>
                  <a:cubicBezTo>
                    <a:pt x="14044" y="26"/>
                    <a:pt x="14011" y="0"/>
                    <a:pt x="13969" y="0"/>
                  </a:cubicBezTo>
                  <a:lnTo>
                    <a:pt x="213" y="0"/>
                  </a:lnTo>
                  <a:close/>
                  <a:moveTo>
                    <a:pt x="15018" y="86"/>
                  </a:moveTo>
                  <a:cubicBezTo>
                    <a:pt x="14992" y="94"/>
                    <a:pt x="14972" y="114"/>
                    <a:pt x="14972" y="140"/>
                  </a:cubicBezTo>
                  <a:lnTo>
                    <a:pt x="14972" y="4958"/>
                  </a:lnTo>
                  <a:cubicBezTo>
                    <a:pt x="14972" y="5048"/>
                    <a:pt x="15068" y="5120"/>
                    <a:pt x="15185" y="5120"/>
                  </a:cubicBezTo>
                  <a:lnTo>
                    <a:pt x="21419" y="5120"/>
                  </a:lnTo>
                  <a:cubicBezTo>
                    <a:pt x="21486" y="5120"/>
                    <a:pt x="21519" y="5058"/>
                    <a:pt x="21472" y="5021"/>
                  </a:cubicBezTo>
                  <a:lnTo>
                    <a:pt x="15100" y="99"/>
                  </a:lnTo>
                  <a:cubicBezTo>
                    <a:pt x="15077" y="81"/>
                    <a:pt x="15044" y="78"/>
                    <a:pt x="15018" y="86"/>
                  </a:cubicBezTo>
                  <a:close/>
                  <a:moveTo>
                    <a:pt x="3916" y="7813"/>
                  </a:moveTo>
                  <a:lnTo>
                    <a:pt x="17684" y="7813"/>
                  </a:lnTo>
                  <a:cubicBezTo>
                    <a:pt x="17718" y="7813"/>
                    <a:pt x="17747" y="7836"/>
                    <a:pt x="17747" y="7862"/>
                  </a:cubicBezTo>
                  <a:lnTo>
                    <a:pt x="17747" y="8842"/>
                  </a:lnTo>
                  <a:cubicBezTo>
                    <a:pt x="17747" y="8868"/>
                    <a:pt x="17718" y="8890"/>
                    <a:pt x="17684" y="8890"/>
                  </a:cubicBezTo>
                  <a:lnTo>
                    <a:pt x="3916" y="8890"/>
                  </a:lnTo>
                  <a:cubicBezTo>
                    <a:pt x="3882" y="8890"/>
                    <a:pt x="3853" y="8868"/>
                    <a:pt x="3853" y="8842"/>
                  </a:cubicBezTo>
                  <a:lnTo>
                    <a:pt x="3853" y="7862"/>
                  </a:lnTo>
                  <a:cubicBezTo>
                    <a:pt x="3853" y="7836"/>
                    <a:pt x="3882" y="7813"/>
                    <a:pt x="3916" y="7813"/>
                  </a:cubicBezTo>
                  <a:close/>
                  <a:moveTo>
                    <a:pt x="3916" y="10498"/>
                  </a:moveTo>
                  <a:lnTo>
                    <a:pt x="17684" y="10498"/>
                  </a:lnTo>
                  <a:cubicBezTo>
                    <a:pt x="17718" y="10498"/>
                    <a:pt x="17747" y="10520"/>
                    <a:pt x="17747" y="10546"/>
                  </a:cubicBezTo>
                  <a:lnTo>
                    <a:pt x="17747" y="11526"/>
                  </a:lnTo>
                  <a:cubicBezTo>
                    <a:pt x="17747" y="11552"/>
                    <a:pt x="17718" y="11573"/>
                    <a:pt x="17684" y="11573"/>
                  </a:cubicBezTo>
                  <a:lnTo>
                    <a:pt x="3916" y="11573"/>
                  </a:lnTo>
                  <a:cubicBezTo>
                    <a:pt x="3882" y="11573"/>
                    <a:pt x="3853" y="11552"/>
                    <a:pt x="3853" y="11526"/>
                  </a:cubicBezTo>
                  <a:lnTo>
                    <a:pt x="3853" y="10546"/>
                  </a:lnTo>
                  <a:cubicBezTo>
                    <a:pt x="3853" y="10520"/>
                    <a:pt x="3882" y="10498"/>
                    <a:pt x="3916" y="10498"/>
                  </a:cubicBezTo>
                  <a:close/>
                  <a:moveTo>
                    <a:pt x="3916" y="13182"/>
                  </a:moveTo>
                  <a:lnTo>
                    <a:pt x="17684" y="13182"/>
                  </a:lnTo>
                  <a:cubicBezTo>
                    <a:pt x="17718" y="13182"/>
                    <a:pt x="17747" y="13204"/>
                    <a:pt x="17747" y="13230"/>
                  </a:cubicBezTo>
                  <a:lnTo>
                    <a:pt x="17747" y="14210"/>
                  </a:lnTo>
                  <a:cubicBezTo>
                    <a:pt x="17747" y="14237"/>
                    <a:pt x="17718" y="14257"/>
                    <a:pt x="17684" y="14257"/>
                  </a:cubicBezTo>
                  <a:lnTo>
                    <a:pt x="3916" y="14257"/>
                  </a:lnTo>
                  <a:cubicBezTo>
                    <a:pt x="3882" y="14257"/>
                    <a:pt x="3853" y="14237"/>
                    <a:pt x="3853" y="14210"/>
                  </a:cubicBezTo>
                  <a:lnTo>
                    <a:pt x="3853" y="13230"/>
                  </a:lnTo>
                  <a:cubicBezTo>
                    <a:pt x="3853" y="13204"/>
                    <a:pt x="3882" y="13182"/>
                    <a:pt x="3916" y="13182"/>
                  </a:cubicBezTo>
                  <a:close/>
                  <a:moveTo>
                    <a:pt x="3916" y="15866"/>
                  </a:moveTo>
                  <a:lnTo>
                    <a:pt x="17684" y="15866"/>
                  </a:lnTo>
                  <a:cubicBezTo>
                    <a:pt x="17718" y="15866"/>
                    <a:pt x="17747" y="15888"/>
                    <a:pt x="17747" y="15914"/>
                  </a:cubicBezTo>
                  <a:lnTo>
                    <a:pt x="17747" y="16894"/>
                  </a:lnTo>
                  <a:cubicBezTo>
                    <a:pt x="17747" y="16921"/>
                    <a:pt x="17718" y="16941"/>
                    <a:pt x="17684" y="16941"/>
                  </a:cubicBezTo>
                  <a:lnTo>
                    <a:pt x="3916" y="16941"/>
                  </a:lnTo>
                  <a:cubicBezTo>
                    <a:pt x="3882" y="16941"/>
                    <a:pt x="3853" y="16921"/>
                    <a:pt x="3853" y="16894"/>
                  </a:cubicBezTo>
                  <a:lnTo>
                    <a:pt x="3853" y="15914"/>
                  </a:lnTo>
                  <a:cubicBezTo>
                    <a:pt x="3853" y="15888"/>
                    <a:pt x="3882" y="15866"/>
                    <a:pt x="3916" y="15866"/>
                  </a:cubicBezTo>
                  <a:close/>
                </a:path>
              </a:pathLst>
            </a:custGeom>
            <a:solidFill>
              <a:schemeClr val="accent5">
                <a:hueOff val="-82419"/>
                <a:satOff val="-9513"/>
                <a:lumOff val="-16343"/>
              </a:schemeClr>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grpSp>
      <p:grpSp>
        <p:nvGrpSpPr>
          <p:cNvPr id="424" name="Group"/>
          <p:cNvGrpSpPr/>
          <p:nvPr/>
        </p:nvGrpSpPr>
        <p:grpSpPr>
          <a:xfrm>
            <a:off x="20598767" y="5482096"/>
            <a:ext cx="764958" cy="1020138"/>
            <a:chOff x="0" y="0"/>
            <a:chExt cx="764956" cy="1020136"/>
          </a:xfrm>
        </p:grpSpPr>
        <p:sp>
          <p:nvSpPr>
            <p:cNvPr id="422" name="Rectangle"/>
            <p:cNvSpPr/>
            <p:nvPr/>
          </p:nvSpPr>
          <p:spPr>
            <a:xfrm>
              <a:off x="13704" y="0"/>
              <a:ext cx="737548" cy="1020137"/>
            </a:xfrm>
            <a:prstGeom prst="rect">
              <a:avLst/>
            </a:prstGeom>
            <a:solidFill>
              <a:srgbClr val="FFFFFF"/>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423" name="Text Document"/>
            <p:cNvSpPr/>
            <p:nvPr/>
          </p:nvSpPr>
          <p:spPr>
            <a:xfrm>
              <a:off x="0" y="14764"/>
              <a:ext cx="764957" cy="9906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 y="0"/>
                  </a:moveTo>
                  <a:cubicBezTo>
                    <a:pt x="96" y="0"/>
                    <a:pt x="0" y="72"/>
                    <a:pt x="0" y="162"/>
                  </a:cubicBezTo>
                  <a:lnTo>
                    <a:pt x="0" y="21438"/>
                  </a:lnTo>
                  <a:cubicBezTo>
                    <a:pt x="0" y="21528"/>
                    <a:pt x="96" y="21600"/>
                    <a:pt x="213" y="21600"/>
                  </a:cubicBezTo>
                  <a:lnTo>
                    <a:pt x="21387" y="21600"/>
                  </a:lnTo>
                  <a:cubicBezTo>
                    <a:pt x="21504" y="21600"/>
                    <a:pt x="21600" y="21528"/>
                    <a:pt x="21600" y="21438"/>
                  </a:cubicBezTo>
                  <a:lnTo>
                    <a:pt x="21600" y="5895"/>
                  </a:lnTo>
                  <a:cubicBezTo>
                    <a:pt x="21600" y="5863"/>
                    <a:pt x="21567" y="5837"/>
                    <a:pt x="21525" y="5837"/>
                  </a:cubicBezTo>
                  <a:lnTo>
                    <a:pt x="14257" y="5837"/>
                  </a:lnTo>
                  <a:cubicBezTo>
                    <a:pt x="14140" y="5837"/>
                    <a:pt x="14044" y="5765"/>
                    <a:pt x="14044" y="5674"/>
                  </a:cubicBezTo>
                  <a:lnTo>
                    <a:pt x="14044" y="58"/>
                  </a:lnTo>
                  <a:cubicBezTo>
                    <a:pt x="14044" y="26"/>
                    <a:pt x="14011" y="0"/>
                    <a:pt x="13969" y="0"/>
                  </a:cubicBezTo>
                  <a:lnTo>
                    <a:pt x="213" y="0"/>
                  </a:lnTo>
                  <a:close/>
                  <a:moveTo>
                    <a:pt x="15018" y="86"/>
                  </a:moveTo>
                  <a:cubicBezTo>
                    <a:pt x="14992" y="94"/>
                    <a:pt x="14972" y="114"/>
                    <a:pt x="14972" y="140"/>
                  </a:cubicBezTo>
                  <a:lnTo>
                    <a:pt x="14972" y="4958"/>
                  </a:lnTo>
                  <a:cubicBezTo>
                    <a:pt x="14972" y="5048"/>
                    <a:pt x="15068" y="5120"/>
                    <a:pt x="15185" y="5120"/>
                  </a:cubicBezTo>
                  <a:lnTo>
                    <a:pt x="21419" y="5120"/>
                  </a:lnTo>
                  <a:cubicBezTo>
                    <a:pt x="21486" y="5120"/>
                    <a:pt x="21519" y="5058"/>
                    <a:pt x="21472" y="5021"/>
                  </a:cubicBezTo>
                  <a:lnTo>
                    <a:pt x="15100" y="99"/>
                  </a:lnTo>
                  <a:cubicBezTo>
                    <a:pt x="15077" y="81"/>
                    <a:pt x="15044" y="78"/>
                    <a:pt x="15018" y="86"/>
                  </a:cubicBezTo>
                  <a:close/>
                  <a:moveTo>
                    <a:pt x="3916" y="7813"/>
                  </a:moveTo>
                  <a:lnTo>
                    <a:pt x="17684" y="7813"/>
                  </a:lnTo>
                  <a:cubicBezTo>
                    <a:pt x="17718" y="7813"/>
                    <a:pt x="17747" y="7836"/>
                    <a:pt x="17747" y="7862"/>
                  </a:cubicBezTo>
                  <a:lnTo>
                    <a:pt x="17747" y="8842"/>
                  </a:lnTo>
                  <a:cubicBezTo>
                    <a:pt x="17747" y="8868"/>
                    <a:pt x="17718" y="8890"/>
                    <a:pt x="17684" y="8890"/>
                  </a:cubicBezTo>
                  <a:lnTo>
                    <a:pt x="3916" y="8890"/>
                  </a:lnTo>
                  <a:cubicBezTo>
                    <a:pt x="3882" y="8890"/>
                    <a:pt x="3853" y="8868"/>
                    <a:pt x="3853" y="8842"/>
                  </a:cubicBezTo>
                  <a:lnTo>
                    <a:pt x="3853" y="7862"/>
                  </a:lnTo>
                  <a:cubicBezTo>
                    <a:pt x="3853" y="7836"/>
                    <a:pt x="3882" y="7813"/>
                    <a:pt x="3916" y="7813"/>
                  </a:cubicBezTo>
                  <a:close/>
                  <a:moveTo>
                    <a:pt x="3916" y="10498"/>
                  </a:moveTo>
                  <a:lnTo>
                    <a:pt x="17684" y="10498"/>
                  </a:lnTo>
                  <a:cubicBezTo>
                    <a:pt x="17718" y="10498"/>
                    <a:pt x="17747" y="10520"/>
                    <a:pt x="17747" y="10546"/>
                  </a:cubicBezTo>
                  <a:lnTo>
                    <a:pt x="17747" y="11526"/>
                  </a:lnTo>
                  <a:cubicBezTo>
                    <a:pt x="17747" y="11552"/>
                    <a:pt x="17718" y="11573"/>
                    <a:pt x="17684" y="11573"/>
                  </a:cubicBezTo>
                  <a:lnTo>
                    <a:pt x="3916" y="11573"/>
                  </a:lnTo>
                  <a:cubicBezTo>
                    <a:pt x="3882" y="11573"/>
                    <a:pt x="3853" y="11552"/>
                    <a:pt x="3853" y="11526"/>
                  </a:cubicBezTo>
                  <a:lnTo>
                    <a:pt x="3853" y="10546"/>
                  </a:lnTo>
                  <a:cubicBezTo>
                    <a:pt x="3853" y="10520"/>
                    <a:pt x="3882" y="10498"/>
                    <a:pt x="3916" y="10498"/>
                  </a:cubicBezTo>
                  <a:close/>
                  <a:moveTo>
                    <a:pt x="3916" y="13182"/>
                  </a:moveTo>
                  <a:lnTo>
                    <a:pt x="17684" y="13182"/>
                  </a:lnTo>
                  <a:cubicBezTo>
                    <a:pt x="17718" y="13182"/>
                    <a:pt x="17747" y="13204"/>
                    <a:pt x="17747" y="13230"/>
                  </a:cubicBezTo>
                  <a:lnTo>
                    <a:pt x="17747" y="14210"/>
                  </a:lnTo>
                  <a:cubicBezTo>
                    <a:pt x="17747" y="14237"/>
                    <a:pt x="17718" y="14257"/>
                    <a:pt x="17684" y="14257"/>
                  </a:cubicBezTo>
                  <a:lnTo>
                    <a:pt x="3916" y="14257"/>
                  </a:lnTo>
                  <a:cubicBezTo>
                    <a:pt x="3882" y="14257"/>
                    <a:pt x="3853" y="14237"/>
                    <a:pt x="3853" y="14210"/>
                  </a:cubicBezTo>
                  <a:lnTo>
                    <a:pt x="3853" y="13230"/>
                  </a:lnTo>
                  <a:cubicBezTo>
                    <a:pt x="3853" y="13204"/>
                    <a:pt x="3882" y="13182"/>
                    <a:pt x="3916" y="13182"/>
                  </a:cubicBezTo>
                  <a:close/>
                  <a:moveTo>
                    <a:pt x="3916" y="15866"/>
                  </a:moveTo>
                  <a:lnTo>
                    <a:pt x="17684" y="15866"/>
                  </a:lnTo>
                  <a:cubicBezTo>
                    <a:pt x="17718" y="15866"/>
                    <a:pt x="17747" y="15888"/>
                    <a:pt x="17747" y="15914"/>
                  </a:cubicBezTo>
                  <a:lnTo>
                    <a:pt x="17747" y="16894"/>
                  </a:lnTo>
                  <a:cubicBezTo>
                    <a:pt x="17747" y="16921"/>
                    <a:pt x="17718" y="16941"/>
                    <a:pt x="17684" y="16941"/>
                  </a:cubicBezTo>
                  <a:lnTo>
                    <a:pt x="3916" y="16941"/>
                  </a:lnTo>
                  <a:cubicBezTo>
                    <a:pt x="3882" y="16941"/>
                    <a:pt x="3853" y="16921"/>
                    <a:pt x="3853" y="16894"/>
                  </a:cubicBezTo>
                  <a:lnTo>
                    <a:pt x="3853" y="15914"/>
                  </a:lnTo>
                  <a:cubicBezTo>
                    <a:pt x="3853" y="15888"/>
                    <a:pt x="3882" y="15866"/>
                    <a:pt x="3916" y="15866"/>
                  </a:cubicBezTo>
                  <a:close/>
                </a:path>
              </a:pathLst>
            </a:custGeom>
            <a:solidFill>
              <a:schemeClr val="accent5">
                <a:hueOff val="-82419"/>
                <a:satOff val="-9513"/>
                <a:lumOff val="-16343"/>
              </a:schemeClr>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grpSp>
      <p:sp>
        <p:nvSpPr>
          <p:cNvPr id="425" name="3"/>
          <p:cNvSpPr/>
          <p:nvPr/>
        </p:nvSpPr>
        <p:spPr>
          <a:xfrm>
            <a:off x="14137871" y="5539744"/>
            <a:ext cx="1062026" cy="1062026"/>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5800">
                <a:solidFill>
                  <a:srgbClr val="FFFFFF"/>
                </a:solidFill>
                <a:latin typeface="+mn-lt"/>
                <a:ea typeface="+mn-ea"/>
                <a:cs typeface="+mn-cs"/>
                <a:sym typeface="Helvetica Neue Medium"/>
              </a:defRPr>
            </a:lvl1pPr>
          </a:lstStyle>
          <a:p>
            <a:pPr/>
            <a:r>
              <a:t>3</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7" name="Requirements for running Winlink"/>
          <p:cNvSpPr txBox="1"/>
          <p:nvPr>
            <p:ph type="title"/>
          </p:nvPr>
        </p:nvSpPr>
        <p:spPr>
          <a:prstGeom prst="rect">
            <a:avLst/>
          </a:prstGeom>
        </p:spPr>
        <p:txBody>
          <a:bodyPr/>
          <a:lstStyle>
            <a:lvl1pPr defTabSz="784225">
              <a:defRPr sz="10640"/>
            </a:lvl1pPr>
          </a:lstStyle>
          <a:p>
            <a:pPr/>
            <a:r>
              <a:t>Requirements for running Winlink</a:t>
            </a:r>
          </a:p>
        </p:txBody>
      </p:sp>
      <p:sp>
        <p:nvSpPr>
          <p:cNvPr id="428" name="Download the Winlink CMS Software from winlink.org…"/>
          <p:cNvSpPr txBox="1"/>
          <p:nvPr>
            <p:ph type="body" idx="1"/>
          </p:nvPr>
        </p:nvSpPr>
        <p:spPr>
          <a:xfrm>
            <a:off x="1515342" y="1759538"/>
            <a:ext cx="21005801" cy="9296401"/>
          </a:xfrm>
          <a:prstGeom prst="rect">
            <a:avLst/>
          </a:prstGeom>
        </p:spPr>
        <p:txBody>
          <a:bodyPr/>
          <a:lstStyle/>
          <a:p>
            <a:pPr/>
            <a:r>
              <a:t>Download the Winlink CMS Software from </a:t>
            </a:r>
            <a:r>
              <a:rPr u="sng">
                <a:hlinkClick r:id="rId2" invalidUrl="" action="" tgtFrame="" tooltip="" history="1" highlightClick="0" endSnd="0"/>
              </a:rPr>
              <a:t>winlink.org</a:t>
            </a:r>
          </a:p>
          <a:p>
            <a:pPr/>
            <a:r>
              <a:t>Register your callsign and password with </a:t>
            </a:r>
            <a:r>
              <a:rPr u="sng">
                <a:hlinkClick r:id="rId2" invalidUrl="" action="" tgtFrame="" tooltip="" history="1" highlightClick="0" endSnd="0"/>
              </a:rPr>
              <a:t>winlink.org</a:t>
            </a:r>
          </a:p>
          <a:p>
            <a:pPr/>
            <a:r>
              <a:t>Whitelist any internet addresses you wish to receive traffic from</a:t>
            </a:r>
          </a:p>
        </p:txBody>
      </p:sp>
      <p:sp>
        <p:nvSpPr>
          <p:cNvPr id="429" name="Stow and Marlborough ARES setups already have their callsigns and passwords registered"/>
          <p:cNvSpPr txBox="1"/>
          <p:nvPr/>
        </p:nvSpPr>
        <p:spPr>
          <a:xfrm>
            <a:off x="1412071" y="10218133"/>
            <a:ext cx="20550125" cy="69697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i="1" sz="4000"/>
            </a:lvl1pPr>
          </a:lstStyle>
          <a:p>
            <a:pPr/>
            <a:r>
              <a:t>Stow and Marlborough ARES setups already have their callsigns and passwords registered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2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42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42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42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2" fill="hold">
                                  <p:stCondLst>
                                    <p:cond delay="0"/>
                                  </p:stCondLst>
                                  <p:iterate type="el" backwards="0">
                                    <p:tmAbs val="0"/>
                                  </p:iterate>
                                  <p:childTnLst>
                                    <p:set>
                                      <p:cBhvr>
                                        <p:cTn id="20" fill="hold"/>
                                        <p:tgtEl>
                                          <p:spTgt spid="4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428" grpId="1"/>
      <p:bldP build="whole" bldLvl="1" animBg="1" rev="0" advAuto="0" spid="429" grpId="2"/>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1" name="What we'll cover"/>
          <p:cNvSpPr txBox="1"/>
          <p:nvPr>
            <p:ph type="title"/>
          </p:nvPr>
        </p:nvSpPr>
        <p:spPr>
          <a:prstGeom prst="rect">
            <a:avLst/>
          </a:prstGeom>
        </p:spPr>
        <p:txBody>
          <a:bodyPr/>
          <a:lstStyle/>
          <a:p>
            <a:pPr/>
            <a:r>
              <a:t>What we'll cover</a:t>
            </a:r>
          </a:p>
        </p:txBody>
      </p:sp>
      <p:sp>
        <p:nvSpPr>
          <p:cNvPr id="432" name="Why Winlink?…"/>
          <p:cNvSpPr txBox="1"/>
          <p:nvPr>
            <p:ph type="body" idx="1"/>
          </p:nvPr>
        </p:nvSpPr>
        <p:spPr>
          <a:prstGeom prst="rect">
            <a:avLst/>
          </a:prstGeom>
        </p:spPr>
        <p:txBody>
          <a:bodyPr/>
          <a:lstStyle/>
          <a:p>
            <a:pPr>
              <a:defRPr>
                <a:solidFill>
                  <a:srgbClr val="929292"/>
                </a:solidFill>
              </a:defRPr>
            </a:pPr>
            <a:r>
              <a:t>Why Winlink?</a:t>
            </a:r>
          </a:p>
          <a:p>
            <a:pPr>
              <a:defRPr>
                <a:solidFill>
                  <a:srgbClr val="929292"/>
                </a:solidFill>
              </a:defRPr>
            </a:pPr>
            <a:r>
              <a:t>The Winlink workflow model</a:t>
            </a:r>
          </a:p>
          <a:p>
            <a:pPr/>
            <a:r>
              <a:t>How to perform basic Winlink functions</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34" name="Sandy path between two hills leading to the ocean" descr="Sandy path between two hills leading to the ocean"/>
          <p:cNvPicPr>
            <a:picLocks noChangeAspect="1"/>
          </p:cNvPicPr>
          <p:nvPr>
            <p:ph type="pic" idx="21"/>
          </p:nvPr>
        </p:nvPicPr>
        <p:blipFill>
          <a:blip r:embed="rId2">
            <a:extLst/>
          </a:blip>
          <a:srcRect l="0" t="4290" r="28551" b="0"/>
          <a:stretch>
            <a:fillRect/>
          </a:stretch>
        </p:blipFill>
        <p:spPr>
          <a:xfrm>
            <a:off x="13094499" y="3548442"/>
            <a:ext cx="9599246" cy="8897558"/>
          </a:xfrm>
          <a:prstGeom prst="rect">
            <a:avLst/>
          </a:prstGeom>
        </p:spPr>
      </p:pic>
      <p:sp>
        <p:nvSpPr>
          <p:cNvPr id="435" name="1. Create and Post a Text Email"/>
          <p:cNvSpPr txBox="1"/>
          <p:nvPr>
            <p:ph type="title"/>
          </p:nvPr>
        </p:nvSpPr>
        <p:spPr>
          <a:prstGeom prst="rect">
            <a:avLst/>
          </a:prstGeom>
        </p:spPr>
        <p:txBody>
          <a:bodyPr/>
          <a:lstStyle/>
          <a:p>
            <a:pPr/>
            <a:r>
              <a:t>1. Create and Post a Text Email</a:t>
            </a:r>
          </a:p>
        </p:txBody>
      </p:sp>
      <p:sp>
        <p:nvSpPr>
          <p:cNvPr id="436" name="Click on the Message menu on the Winlink home screen…"/>
          <p:cNvSpPr txBox="1"/>
          <p:nvPr>
            <p:ph type="body" sz="half" idx="1"/>
          </p:nvPr>
        </p:nvSpPr>
        <p:spPr>
          <a:prstGeom prst="rect">
            <a:avLst/>
          </a:prstGeom>
        </p:spPr>
        <p:txBody>
          <a:bodyPr/>
          <a:lstStyle/>
          <a:p>
            <a:pPr marL="703791" indent="-703791">
              <a:buSzPct val="100000"/>
              <a:buAutoNum type="arabicPeriod" startAt="1"/>
            </a:pPr>
            <a:r>
              <a:t>Click </a:t>
            </a:r>
            <a:r>
              <a:rPr i="1"/>
              <a:t>on the</a:t>
            </a:r>
            <a:r>
              <a:t> </a:t>
            </a:r>
            <a:r>
              <a:rPr i="1"/>
              <a:t>Message</a:t>
            </a:r>
            <a:r>
              <a:t> menu on the Winlink home screen</a:t>
            </a:r>
          </a:p>
          <a:p>
            <a:pPr marL="703791" indent="-703791">
              <a:buSzPct val="100000"/>
              <a:buAutoNum type="arabicPeriod" startAt="1"/>
            </a:pPr>
            <a:r>
              <a:t>Select </a:t>
            </a:r>
            <a:r>
              <a:rPr i="1"/>
              <a:t>New Message</a:t>
            </a:r>
            <a:r>
              <a:t> from the </a:t>
            </a:r>
            <a:r>
              <a:rPr i="1"/>
              <a:t>Message</a:t>
            </a:r>
            <a:r>
              <a:t> pull-down window</a:t>
            </a:r>
          </a:p>
          <a:p>
            <a:pPr marL="703791" indent="-703791">
              <a:buSzPct val="100000"/>
              <a:buAutoNum type="arabicPeriod" startAt="1"/>
              <a:defRPr>
                <a:solidFill>
                  <a:srgbClr val="D5D5D5"/>
                </a:solidFill>
              </a:defRPr>
            </a:pPr>
            <a:r>
              <a:t>Address your message to callsigns and/or internet addresses</a:t>
            </a:r>
          </a:p>
          <a:p>
            <a:pPr marL="703791" indent="-703791">
              <a:buSzPct val="100000"/>
              <a:buAutoNum type="arabicPeriod" startAt="1"/>
              <a:defRPr>
                <a:solidFill>
                  <a:srgbClr val="D5D5D5"/>
                </a:solidFill>
              </a:defRPr>
            </a:pPr>
            <a:r>
              <a:t>Fill in the message contents</a:t>
            </a:r>
          </a:p>
          <a:p>
            <a:pPr marL="703791" indent="-703791">
              <a:buSzPct val="100000"/>
              <a:buAutoNum type="arabicPeriod" startAt="1"/>
              <a:defRPr>
                <a:solidFill>
                  <a:srgbClr val="D5D5D5"/>
                </a:solidFill>
              </a:defRPr>
            </a:pPr>
            <a:r>
              <a:t>Click </a:t>
            </a:r>
            <a:r>
              <a:rPr i="1"/>
              <a:t>Post to Outbox</a:t>
            </a:r>
            <a:r>
              <a:t> to queue your message for sending.</a:t>
            </a:r>
          </a:p>
        </p:txBody>
      </p:sp>
      <p:grpSp>
        <p:nvGrpSpPr>
          <p:cNvPr id="439" name="Group"/>
          <p:cNvGrpSpPr/>
          <p:nvPr/>
        </p:nvGrpSpPr>
        <p:grpSpPr>
          <a:xfrm>
            <a:off x="14873492" y="2533116"/>
            <a:ext cx="2250920" cy="1414555"/>
            <a:chOff x="0" y="0"/>
            <a:chExt cx="2250919" cy="1414553"/>
          </a:xfrm>
        </p:grpSpPr>
        <p:sp>
          <p:nvSpPr>
            <p:cNvPr id="437" name="1"/>
            <p:cNvSpPr/>
            <p:nvPr/>
          </p:nvSpPr>
          <p:spPr>
            <a:xfrm>
              <a:off x="0" y="0"/>
              <a:ext cx="1062025" cy="1062025"/>
            </a:xfrm>
            <a:prstGeom prst="ellipse">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0" sz="5800">
                  <a:solidFill>
                    <a:srgbClr val="FFFFFF"/>
                  </a:solidFill>
                  <a:latin typeface="+mn-lt"/>
                  <a:ea typeface="+mn-ea"/>
                  <a:cs typeface="+mn-cs"/>
                  <a:sym typeface="Helvetica Neue Medium"/>
                </a:defRPr>
              </a:lvl1pPr>
            </a:lstStyle>
            <a:p>
              <a:pPr/>
              <a:r>
                <a:t>1</a:t>
              </a:r>
            </a:p>
          </p:txBody>
        </p:sp>
        <p:sp>
          <p:nvSpPr>
            <p:cNvPr id="438" name="Rounded Rectangle"/>
            <p:cNvSpPr/>
            <p:nvPr/>
          </p:nvSpPr>
          <p:spPr>
            <a:xfrm>
              <a:off x="1114832" y="968021"/>
              <a:ext cx="1136088" cy="446533"/>
            </a:xfrm>
            <a:prstGeom prst="roundRect">
              <a:avLst>
                <a:gd name="adj" fmla="val 28573"/>
              </a:avLst>
            </a:prstGeom>
            <a:noFill/>
            <a:ln w="101600" cap="flat">
              <a:solidFill>
                <a:schemeClr val="accent3"/>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grpSp>
      <p:grpSp>
        <p:nvGrpSpPr>
          <p:cNvPr id="442" name="Group"/>
          <p:cNvGrpSpPr/>
          <p:nvPr/>
        </p:nvGrpSpPr>
        <p:grpSpPr>
          <a:xfrm>
            <a:off x="16482135" y="3499894"/>
            <a:ext cx="3290441" cy="1062026"/>
            <a:chOff x="0" y="0"/>
            <a:chExt cx="3290440" cy="1062024"/>
          </a:xfrm>
        </p:grpSpPr>
        <p:sp>
          <p:nvSpPr>
            <p:cNvPr id="440" name="Rounded Rectangle"/>
            <p:cNvSpPr/>
            <p:nvPr/>
          </p:nvSpPr>
          <p:spPr>
            <a:xfrm>
              <a:off x="0" y="307746"/>
              <a:ext cx="1718230" cy="446533"/>
            </a:xfrm>
            <a:prstGeom prst="roundRect">
              <a:avLst>
                <a:gd name="adj" fmla="val 28573"/>
              </a:avLst>
            </a:prstGeom>
            <a:noFill/>
            <a:ln w="101600" cap="flat">
              <a:solidFill>
                <a:schemeClr val="accent3"/>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441" name="2"/>
            <p:cNvSpPr/>
            <p:nvPr/>
          </p:nvSpPr>
          <p:spPr>
            <a:xfrm>
              <a:off x="2228415" y="0"/>
              <a:ext cx="1062026" cy="1062025"/>
            </a:xfrm>
            <a:prstGeom prst="ellipse">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0" sz="5800">
                  <a:solidFill>
                    <a:srgbClr val="FFFFFF"/>
                  </a:solidFill>
                  <a:latin typeface="+mn-lt"/>
                  <a:ea typeface="+mn-ea"/>
                  <a:cs typeface="+mn-cs"/>
                  <a:sym typeface="Helvetica Neue Medium"/>
                </a:defRPr>
              </a:lvl1pPr>
            </a:lstStyle>
            <a:p>
              <a:pPr/>
              <a:r>
                <a:t>2</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9" grpId="1"/>
      <p:bldP build="whole" bldLvl="1" animBg="1" rev="0" advAuto="0" spid="442" grpId="2"/>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44" name="Sandy path between two hills leading to the ocean" descr="Sandy path between two hills leading to the ocean"/>
          <p:cNvPicPr>
            <a:picLocks noChangeAspect="1"/>
          </p:cNvPicPr>
          <p:nvPr>
            <p:ph type="pic" idx="21"/>
          </p:nvPr>
        </p:nvPicPr>
        <p:blipFill>
          <a:blip r:embed="rId2">
            <a:extLst/>
          </a:blip>
          <a:srcRect l="0" t="0" r="0" b="0"/>
          <a:stretch>
            <a:fillRect/>
          </a:stretch>
        </p:blipFill>
        <p:spPr>
          <a:xfrm>
            <a:off x="10876202" y="5419290"/>
            <a:ext cx="12849218" cy="4757020"/>
          </a:xfrm>
          <a:prstGeom prst="rect">
            <a:avLst/>
          </a:prstGeom>
        </p:spPr>
      </p:pic>
      <p:sp>
        <p:nvSpPr>
          <p:cNvPr id="445" name="1. Create and Post an Email"/>
          <p:cNvSpPr txBox="1"/>
          <p:nvPr>
            <p:ph type="title"/>
          </p:nvPr>
        </p:nvSpPr>
        <p:spPr>
          <a:prstGeom prst="rect">
            <a:avLst/>
          </a:prstGeom>
        </p:spPr>
        <p:txBody>
          <a:bodyPr/>
          <a:lstStyle/>
          <a:p>
            <a:pPr/>
            <a:r>
              <a:t>1. Create and Post an Email</a:t>
            </a:r>
          </a:p>
        </p:txBody>
      </p:sp>
      <p:sp>
        <p:nvSpPr>
          <p:cNvPr id="446" name="Click on the Message menu on the Winlink home screen…"/>
          <p:cNvSpPr txBox="1"/>
          <p:nvPr>
            <p:ph type="body" sz="half" idx="1"/>
          </p:nvPr>
        </p:nvSpPr>
        <p:spPr>
          <a:xfrm>
            <a:off x="545279" y="3149600"/>
            <a:ext cx="10223501" cy="9296400"/>
          </a:xfrm>
          <a:prstGeom prst="rect">
            <a:avLst/>
          </a:prstGeom>
        </p:spPr>
        <p:txBody>
          <a:bodyPr/>
          <a:lstStyle/>
          <a:p>
            <a:pPr marL="703791" indent="-703791">
              <a:buSzPct val="100000"/>
              <a:buAutoNum type="arabicPeriod" startAt="1"/>
            </a:pPr>
            <a:r>
              <a:t>Click </a:t>
            </a:r>
            <a:r>
              <a:rPr i="1"/>
              <a:t>on the</a:t>
            </a:r>
            <a:r>
              <a:t> </a:t>
            </a:r>
            <a:r>
              <a:rPr i="1"/>
              <a:t>Message</a:t>
            </a:r>
            <a:r>
              <a:t> menu on the Winlink home screen</a:t>
            </a:r>
          </a:p>
          <a:p>
            <a:pPr marL="703791" indent="-703791">
              <a:buSzPct val="100000"/>
              <a:buAutoNum type="arabicPeriod" startAt="1"/>
            </a:pPr>
            <a:r>
              <a:t>Select </a:t>
            </a:r>
            <a:r>
              <a:rPr i="1"/>
              <a:t>New Message</a:t>
            </a:r>
            <a:r>
              <a:t> from the </a:t>
            </a:r>
            <a:r>
              <a:rPr i="1"/>
              <a:t>Message</a:t>
            </a:r>
            <a:r>
              <a:t> pull-down window</a:t>
            </a:r>
          </a:p>
          <a:p>
            <a:pPr marL="703791" indent="-703791">
              <a:buSzPct val="100000"/>
              <a:buAutoNum type="arabicPeriod" startAt="1"/>
            </a:pPr>
            <a:r>
              <a:t>Address your message to callsigns and/or internet addresses</a:t>
            </a:r>
          </a:p>
          <a:p>
            <a:pPr marL="703791" indent="-703791">
              <a:buSzPct val="100000"/>
              <a:buAutoNum type="arabicPeriod" startAt="1"/>
            </a:pPr>
            <a:r>
              <a:t>Fill in the message contents</a:t>
            </a:r>
          </a:p>
          <a:p>
            <a:pPr marL="703791" indent="-703791">
              <a:buSzPct val="100000"/>
              <a:buAutoNum type="arabicPeriod" startAt="1"/>
            </a:pPr>
            <a:r>
              <a:t>Click </a:t>
            </a:r>
            <a:r>
              <a:rPr i="1"/>
              <a:t>Post to Outbox</a:t>
            </a:r>
            <a:r>
              <a:t> to queue your message for sending.</a:t>
            </a:r>
          </a:p>
        </p:txBody>
      </p:sp>
      <p:grpSp>
        <p:nvGrpSpPr>
          <p:cNvPr id="449" name="Group"/>
          <p:cNvGrpSpPr/>
          <p:nvPr/>
        </p:nvGrpSpPr>
        <p:grpSpPr>
          <a:xfrm>
            <a:off x="10777776" y="5002167"/>
            <a:ext cx="2865042" cy="1346442"/>
            <a:chOff x="0" y="0"/>
            <a:chExt cx="2865041" cy="1346441"/>
          </a:xfrm>
        </p:grpSpPr>
        <p:sp>
          <p:nvSpPr>
            <p:cNvPr id="447" name="5"/>
            <p:cNvSpPr/>
            <p:nvPr/>
          </p:nvSpPr>
          <p:spPr>
            <a:xfrm>
              <a:off x="1803016" y="0"/>
              <a:ext cx="1062026" cy="1062025"/>
            </a:xfrm>
            <a:prstGeom prst="ellipse">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0" sz="5800">
                  <a:solidFill>
                    <a:srgbClr val="FFFFFF"/>
                  </a:solidFill>
                  <a:latin typeface="+mn-lt"/>
                  <a:ea typeface="+mn-ea"/>
                  <a:cs typeface="+mn-cs"/>
                  <a:sym typeface="Helvetica Neue Medium"/>
                </a:defRPr>
              </a:lvl1pPr>
            </a:lstStyle>
            <a:p>
              <a:pPr/>
              <a:r>
                <a:t>5</a:t>
              </a:r>
            </a:p>
          </p:txBody>
        </p:sp>
        <p:sp>
          <p:nvSpPr>
            <p:cNvPr id="448" name="Rounded Rectangle"/>
            <p:cNvSpPr/>
            <p:nvPr/>
          </p:nvSpPr>
          <p:spPr>
            <a:xfrm>
              <a:off x="0" y="899909"/>
              <a:ext cx="1982495" cy="446533"/>
            </a:xfrm>
            <a:prstGeom prst="roundRect">
              <a:avLst>
                <a:gd name="adj" fmla="val 42662"/>
              </a:avLst>
            </a:prstGeom>
            <a:noFill/>
            <a:ln w="101600" cap="flat">
              <a:solidFill>
                <a:schemeClr val="accent3"/>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grpSp>
      <p:grpSp>
        <p:nvGrpSpPr>
          <p:cNvPr id="452" name="Group"/>
          <p:cNvGrpSpPr/>
          <p:nvPr/>
        </p:nvGrpSpPr>
        <p:grpSpPr>
          <a:xfrm>
            <a:off x="12120557" y="6889697"/>
            <a:ext cx="4984410" cy="1407725"/>
            <a:chOff x="0" y="0"/>
            <a:chExt cx="4984408" cy="1407724"/>
          </a:xfrm>
        </p:grpSpPr>
        <p:sp>
          <p:nvSpPr>
            <p:cNvPr id="450" name="3"/>
            <p:cNvSpPr/>
            <p:nvPr/>
          </p:nvSpPr>
          <p:spPr>
            <a:xfrm>
              <a:off x="3922383" y="172849"/>
              <a:ext cx="1062026" cy="1062026"/>
            </a:xfrm>
            <a:prstGeom prst="ellipse">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0" sz="5800">
                  <a:solidFill>
                    <a:srgbClr val="FFFFFF"/>
                  </a:solidFill>
                  <a:latin typeface="+mn-lt"/>
                  <a:ea typeface="+mn-ea"/>
                  <a:cs typeface="+mn-cs"/>
                  <a:sym typeface="Helvetica Neue Medium"/>
                </a:defRPr>
              </a:lvl1pPr>
            </a:lstStyle>
            <a:p>
              <a:pPr/>
              <a:r>
                <a:t>3</a:t>
              </a:r>
            </a:p>
          </p:txBody>
        </p:sp>
        <p:sp>
          <p:nvSpPr>
            <p:cNvPr id="451" name="Rounded Rectangle"/>
            <p:cNvSpPr/>
            <p:nvPr/>
          </p:nvSpPr>
          <p:spPr>
            <a:xfrm>
              <a:off x="0" y="0"/>
              <a:ext cx="3550595" cy="1407725"/>
            </a:xfrm>
            <a:prstGeom prst="roundRect">
              <a:avLst>
                <a:gd name="adj" fmla="val 24236"/>
              </a:avLst>
            </a:prstGeom>
            <a:noFill/>
            <a:ln w="101600" cap="flat">
              <a:solidFill>
                <a:schemeClr val="accent3"/>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grpSp>
      <p:grpSp>
        <p:nvGrpSpPr>
          <p:cNvPr id="455" name="Group"/>
          <p:cNvGrpSpPr/>
          <p:nvPr/>
        </p:nvGrpSpPr>
        <p:grpSpPr>
          <a:xfrm>
            <a:off x="10860490" y="8694658"/>
            <a:ext cx="6971338" cy="1509361"/>
            <a:chOff x="0" y="0"/>
            <a:chExt cx="6971336" cy="1509359"/>
          </a:xfrm>
        </p:grpSpPr>
        <p:sp>
          <p:nvSpPr>
            <p:cNvPr id="453" name="4"/>
            <p:cNvSpPr/>
            <p:nvPr/>
          </p:nvSpPr>
          <p:spPr>
            <a:xfrm>
              <a:off x="5909312" y="411240"/>
              <a:ext cx="1062025" cy="1062025"/>
            </a:xfrm>
            <a:prstGeom prst="ellipse">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0" sz="5800">
                  <a:solidFill>
                    <a:srgbClr val="FFFFFF"/>
                  </a:solidFill>
                  <a:latin typeface="+mn-lt"/>
                  <a:ea typeface="+mn-ea"/>
                  <a:cs typeface="+mn-cs"/>
                  <a:sym typeface="Helvetica Neue Medium"/>
                </a:defRPr>
              </a:lvl1pPr>
            </a:lstStyle>
            <a:p>
              <a:pPr/>
              <a:r>
                <a:t>4</a:t>
              </a:r>
            </a:p>
          </p:txBody>
        </p:sp>
        <p:sp>
          <p:nvSpPr>
            <p:cNvPr id="454" name="Rounded Rectangle"/>
            <p:cNvSpPr/>
            <p:nvPr/>
          </p:nvSpPr>
          <p:spPr>
            <a:xfrm>
              <a:off x="0" y="0"/>
              <a:ext cx="5522842" cy="1509360"/>
            </a:xfrm>
            <a:prstGeom prst="roundRect">
              <a:avLst>
                <a:gd name="adj" fmla="val 24236"/>
              </a:avLst>
            </a:prstGeom>
            <a:noFill/>
            <a:ln w="101600" cap="flat">
              <a:solidFill>
                <a:schemeClr val="accent3"/>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gr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4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2" grpId="1"/>
      <p:bldP build="whole" bldLvl="1" animBg="1" rev="0" advAuto="0" spid="455" grpId="2"/>
      <p:bldP build="whole" bldLvl="1" animBg="1" rev="0" advAuto="0" spid="449" grpId="3"/>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57" name="Heron flying low over a beach with a short fence in the foreground" descr="Heron flying low over a beach with a short fence in the foreground"/>
          <p:cNvPicPr>
            <a:picLocks noChangeAspect="1"/>
          </p:cNvPicPr>
          <p:nvPr>
            <p:ph type="pic" idx="21"/>
          </p:nvPr>
        </p:nvPicPr>
        <p:blipFill>
          <a:blip r:embed="rId2">
            <a:extLst/>
          </a:blip>
          <a:srcRect l="0" t="4192" r="0" b="0"/>
          <a:stretch>
            <a:fillRect/>
          </a:stretch>
        </p:blipFill>
        <p:spPr>
          <a:xfrm>
            <a:off x="12074723" y="2430624"/>
            <a:ext cx="11639318" cy="11225826"/>
          </a:xfrm>
          <a:prstGeom prst="rect">
            <a:avLst/>
          </a:prstGeom>
        </p:spPr>
      </p:pic>
      <p:sp>
        <p:nvSpPr>
          <p:cNvPr id="458" name="From the New Message window, click on Select Template from the menu bar…"/>
          <p:cNvSpPr txBox="1"/>
          <p:nvPr>
            <p:ph type="body" sz="half" idx="1"/>
          </p:nvPr>
        </p:nvSpPr>
        <p:spPr>
          <a:xfrm>
            <a:off x="1546628" y="3149600"/>
            <a:ext cx="8220803" cy="9296400"/>
          </a:xfrm>
          <a:prstGeom prst="rect">
            <a:avLst/>
          </a:prstGeom>
        </p:spPr>
        <p:txBody>
          <a:bodyPr/>
          <a:lstStyle/>
          <a:p>
            <a:pPr marL="675640" indent="-675640" defTabSz="792479">
              <a:spcBef>
                <a:spcPts val="4300"/>
              </a:spcBef>
              <a:buSzPct val="100000"/>
              <a:buAutoNum type="arabicPeriod" startAt="1"/>
              <a:defRPr sz="3648"/>
            </a:pPr>
            <a:r>
              <a:t>From the </a:t>
            </a:r>
            <a:r>
              <a:rPr i="1"/>
              <a:t>New Message</a:t>
            </a:r>
            <a:r>
              <a:t> window, click on </a:t>
            </a:r>
            <a:r>
              <a:rPr i="1"/>
              <a:t>Select Template</a:t>
            </a:r>
            <a:r>
              <a:t> from the menu bar</a:t>
            </a:r>
          </a:p>
          <a:p>
            <a:pPr marL="675640" indent="-675640" defTabSz="792479">
              <a:spcBef>
                <a:spcPts val="4300"/>
              </a:spcBef>
              <a:buSzPct val="100000"/>
              <a:buAutoNum type="arabicPeriod" startAt="1"/>
              <a:defRPr sz="3648"/>
            </a:pPr>
            <a:r>
              <a:t>Select ICS213 General Message.txt from the list of ICS USA Forms (you may have to click the plus sign to next to ICS USA Forms).</a:t>
            </a:r>
          </a:p>
          <a:p>
            <a:pPr marL="675640" indent="-675640" defTabSz="792479">
              <a:spcBef>
                <a:spcPts val="4300"/>
              </a:spcBef>
              <a:buSzPct val="100000"/>
              <a:buAutoNum type="arabicPeriod" startAt="1"/>
              <a:defRPr sz="3648">
                <a:solidFill>
                  <a:srgbClr val="D5D5D5"/>
                </a:solidFill>
              </a:defRPr>
            </a:pPr>
            <a:r>
              <a:t>The ICS213 form will open in your web browser. Fill out all the fields and click </a:t>
            </a:r>
            <a:r>
              <a:rPr i="1"/>
              <a:t>Submit</a:t>
            </a:r>
            <a:r>
              <a:t> at the bottom.</a:t>
            </a:r>
          </a:p>
          <a:p>
            <a:pPr marL="675640" indent="-675640" defTabSz="792479">
              <a:spcBef>
                <a:spcPts val="4300"/>
              </a:spcBef>
              <a:buSzPct val="100000"/>
              <a:buAutoNum type="arabicPeriod" startAt="1"/>
              <a:defRPr sz="3648">
                <a:solidFill>
                  <a:srgbClr val="D5D5D5"/>
                </a:solidFill>
              </a:defRPr>
            </a:pPr>
            <a:r>
              <a:t>With the ICS213 data now in the messaging window, click </a:t>
            </a:r>
            <a:r>
              <a:rPr i="1"/>
              <a:t>Post to Outbox</a:t>
            </a:r>
          </a:p>
        </p:txBody>
      </p:sp>
      <p:sp>
        <p:nvSpPr>
          <p:cNvPr id="459" name="1.1 Create and Post an ICS-213 Form"/>
          <p:cNvSpPr txBox="1"/>
          <p:nvPr>
            <p:ph type="title"/>
          </p:nvPr>
        </p:nvSpPr>
        <p:spPr>
          <a:prstGeom prst="rect">
            <a:avLst/>
          </a:prstGeom>
        </p:spPr>
        <p:txBody>
          <a:bodyPr/>
          <a:lstStyle>
            <a:lvl1pPr defTabSz="701675">
              <a:defRPr sz="9520"/>
            </a:lvl1pPr>
          </a:lstStyle>
          <a:p>
            <a:pPr/>
            <a:r>
              <a:t>1.1 Create and Post an ICS-213 Form</a:t>
            </a:r>
          </a:p>
        </p:txBody>
      </p:sp>
      <p:sp>
        <p:nvSpPr>
          <p:cNvPr id="460" name="Rounded Rectangle"/>
          <p:cNvSpPr/>
          <p:nvPr/>
        </p:nvSpPr>
        <p:spPr>
          <a:xfrm>
            <a:off x="15087460" y="7387324"/>
            <a:ext cx="494969" cy="446533"/>
          </a:xfrm>
          <a:prstGeom prst="roundRect">
            <a:avLst>
              <a:gd name="adj" fmla="val 42662"/>
            </a:avLst>
          </a:prstGeom>
          <a:ln w="101600">
            <a:solidFill>
              <a:schemeClr val="accent3"/>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grpSp>
        <p:nvGrpSpPr>
          <p:cNvPr id="463" name="Group"/>
          <p:cNvGrpSpPr/>
          <p:nvPr/>
        </p:nvGrpSpPr>
        <p:grpSpPr>
          <a:xfrm>
            <a:off x="13581233" y="2110728"/>
            <a:ext cx="2660787" cy="1062026"/>
            <a:chOff x="0" y="0"/>
            <a:chExt cx="2660786" cy="1062024"/>
          </a:xfrm>
        </p:grpSpPr>
        <p:sp>
          <p:nvSpPr>
            <p:cNvPr id="461" name="Rounded Rectangle"/>
            <p:cNvSpPr/>
            <p:nvPr/>
          </p:nvSpPr>
          <p:spPr>
            <a:xfrm>
              <a:off x="0" y="307746"/>
              <a:ext cx="1471346" cy="446533"/>
            </a:xfrm>
            <a:prstGeom prst="roundRect">
              <a:avLst>
                <a:gd name="adj" fmla="val 42662"/>
              </a:avLst>
            </a:prstGeom>
            <a:noFill/>
            <a:ln w="101600" cap="flat">
              <a:solidFill>
                <a:schemeClr val="accent3"/>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462" name="1"/>
            <p:cNvSpPr/>
            <p:nvPr/>
          </p:nvSpPr>
          <p:spPr>
            <a:xfrm>
              <a:off x="1598761" y="0"/>
              <a:ext cx="1062026" cy="1062025"/>
            </a:xfrm>
            <a:prstGeom prst="ellipse">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0" sz="5800">
                  <a:solidFill>
                    <a:srgbClr val="FFFFFF"/>
                  </a:solidFill>
                  <a:latin typeface="+mn-lt"/>
                  <a:ea typeface="+mn-ea"/>
                  <a:cs typeface="+mn-cs"/>
                  <a:sym typeface="Helvetica Neue Medium"/>
                </a:defRPr>
              </a:lvl1pPr>
            </a:lstStyle>
            <a:p>
              <a:pPr/>
              <a:r>
                <a:t>1</a:t>
              </a:r>
            </a:p>
          </p:txBody>
        </p:sp>
      </p:grpSp>
      <p:grpSp>
        <p:nvGrpSpPr>
          <p:cNvPr id="466" name="Group"/>
          <p:cNvGrpSpPr/>
          <p:nvPr/>
        </p:nvGrpSpPr>
        <p:grpSpPr>
          <a:xfrm>
            <a:off x="15475456" y="9551284"/>
            <a:ext cx="4041702" cy="1062026"/>
            <a:chOff x="0" y="0"/>
            <a:chExt cx="4041700" cy="1062024"/>
          </a:xfrm>
        </p:grpSpPr>
        <p:sp>
          <p:nvSpPr>
            <p:cNvPr id="464" name="Rounded Rectangle"/>
            <p:cNvSpPr/>
            <p:nvPr/>
          </p:nvSpPr>
          <p:spPr>
            <a:xfrm>
              <a:off x="0" y="307746"/>
              <a:ext cx="2785254" cy="446533"/>
            </a:xfrm>
            <a:prstGeom prst="roundRect">
              <a:avLst>
                <a:gd name="adj" fmla="val 42662"/>
              </a:avLst>
            </a:prstGeom>
            <a:noFill/>
            <a:ln w="101600" cap="flat">
              <a:solidFill>
                <a:schemeClr val="accent3"/>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465" name="2"/>
            <p:cNvSpPr/>
            <p:nvPr/>
          </p:nvSpPr>
          <p:spPr>
            <a:xfrm>
              <a:off x="2979675" y="0"/>
              <a:ext cx="1062026" cy="1062025"/>
            </a:xfrm>
            <a:prstGeom prst="ellipse">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0" sz="5800">
                  <a:solidFill>
                    <a:srgbClr val="FFFFFF"/>
                  </a:solidFill>
                  <a:latin typeface="+mn-lt"/>
                  <a:ea typeface="+mn-ea"/>
                  <a:cs typeface="+mn-cs"/>
                  <a:sym typeface="Helvetica Neue Medium"/>
                </a:defRPr>
              </a:lvl1pPr>
            </a:lstStyle>
            <a:p>
              <a:pPr/>
              <a:r>
                <a:t>2</a:t>
              </a:r>
            </a:p>
          </p:txBody>
        </p:sp>
      </p:gr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4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0" grpId="2"/>
      <p:bldP build="whole" bldLvl="1" animBg="1" rev="0" advAuto="0" spid="463" grpId="1"/>
      <p:bldP build="whole" bldLvl="1" animBg="1" rev="0" advAuto="0" spid="466" grpId="3"/>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68" name="Heron flying low over a beach with a short fence in the foreground" descr="Heron flying low over a beach with a short fence in the foreground"/>
          <p:cNvPicPr>
            <a:picLocks noChangeAspect="1"/>
          </p:cNvPicPr>
          <p:nvPr>
            <p:ph type="pic" idx="21"/>
          </p:nvPr>
        </p:nvPicPr>
        <p:blipFill>
          <a:blip r:embed="rId2">
            <a:extLst/>
          </a:blip>
          <a:srcRect l="850" t="6598" r="0" b="0"/>
          <a:stretch>
            <a:fillRect/>
          </a:stretch>
        </p:blipFill>
        <p:spPr>
          <a:xfrm>
            <a:off x="10197181" y="3762995"/>
            <a:ext cx="14068541" cy="8683005"/>
          </a:xfrm>
          <a:prstGeom prst="rect">
            <a:avLst/>
          </a:prstGeom>
        </p:spPr>
      </p:pic>
      <p:sp>
        <p:nvSpPr>
          <p:cNvPr id="469" name="1.1 Create an ICS-213 Form"/>
          <p:cNvSpPr txBox="1"/>
          <p:nvPr>
            <p:ph type="title"/>
          </p:nvPr>
        </p:nvSpPr>
        <p:spPr>
          <a:prstGeom prst="rect">
            <a:avLst/>
          </a:prstGeom>
        </p:spPr>
        <p:txBody>
          <a:bodyPr/>
          <a:lstStyle/>
          <a:p>
            <a:pPr/>
            <a:r>
              <a:t>1.1 Create an ICS-213 Form</a:t>
            </a:r>
          </a:p>
        </p:txBody>
      </p:sp>
      <p:sp>
        <p:nvSpPr>
          <p:cNvPr id="470" name="From the New Message window, click on Select Template from the menu bar…"/>
          <p:cNvSpPr txBox="1"/>
          <p:nvPr>
            <p:ph type="body" sz="half" idx="1"/>
          </p:nvPr>
        </p:nvSpPr>
        <p:spPr>
          <a:xfrm>
            <a:off x="1546628" y="3149600"/>
            <a:ext cx="8220803" cy="9296400"/>
          </a:xfrm>
          <a:prstGeom prst="rect">
            <a:avLst/>
          </a:prstGeom>
        </p:spPr>
        <p:txBody>
          <a:bodyPr/>
          <a:lstStyle/>
          <a:p>
            <a:pPr marL="228600" indent="-228600">
              <a:buSzPct val="100000"/>
              <a:buAutoNum type="arabicPeriod" startAt="1"/>
            </a:pPr>
            <a:r>
              <a:t>From the </a:t>
            </a:r>
            <a:r>
              <a:rPr i="1"/>
              <a:t>New Message</a:t>
            </a:r>
            <a:r>
              <a:t> window, click on </a:t>
            </a:r>
            <a:r>
              <a:rPr i="1"/>
              <a:t>Select Template</a:t>
            </a:r>
            <a:r>
              <a:t> from the menu bar</a:t>
            </a:r>
          </a:p>
          <a:p>
            <a:pPr marL="228600" indent="-228600">
              <a:buSzPct val="100000"/>
              <a:buAutoNum type="arabicPeriod" startAt="1"/>
            </a:pPr>
            <a:r>
              <a:t>Select ICS213 General Message.txt from the list of ICS USA Forms (you may have to click the plus sign to next to ICS USA Forms).</a:t>
            </a:r>
          </a:p>
          <a:p>
            <a:pPr marL="228600" indent="-228600">
              <a:buSzPct val="100000"/>
              <a:buAutoNum type="arabicPeriod" startAt="1"/>
            </a:pPr>
            <a:r>
              <a:t>The ICS213 form will open in your web browser. Fill out all the fields and click </a:t>
            </a:r>
            <a:r>
              <a:rPr i="1"/>
              <a:t>Submit</a:t>
            </a:r>
            <a:r>
              <a:t> at the bottom.</a:t>
            </a:r>
          </a:p>
          <a:p>
            <a:pPr marL="228600" indent="-228600">
              <a:buSzPct val="100000"/>
              <a:buAutoNum type="arabicPeriod" startAt="1"/>
              <a:defRPr>
                <a:solidFill>
                  <a:srgbClr val="D5D5D5"/>
                </a:solidFill>
              </a:defRPr>
            </a:pPr>
            <a:r>
              <a:t>With the ICS213 data now in the messaging window, click </a:t>
            </a:r>
            <a:r>
              <a:rPr i="1"/>
              <a:t>Post to Outbox</a:t>
            </a:r>
          </a:p>
        </p:txBody>
      </p:sp>
      <p:sp>
        <p:nvSpPr>
          <p:cNvPr id="471" name="Rounded Rectangle"/>
          <p:cNvSpPr/>
          <p:nvPr/>
        </p:nvSpPr>
        <p:spPr>
          <a:xfrm>
            <a:off x="13012549" y="11490584"/>
            <a:ext cx="1341872" cy="960426"/>
          </a:xfrm>
          <a:prstGeom prst="roundRect">
            <a:avLst>
              <a:gd name="adj" fmla="val 19835"/>
            </a:avLst>
          </a:prstGeom>
          <a:ln w="101600">
            <a:solidFill>
              <a:schemeClr val="accent3"/>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grpSp>
        <p:nvGrpSpPr>
          <p:cNvPr id="474" name="Group"/>
          <p:cNvGrpSpPr/>
          <p:nvPr/>
        </p:nvGrpSpPr>
        <p:grpSpPr>
          <a:xfrm>
            <a:off x="10139107" y="5606724"/>
            <a:ext cx="13387404" cy="5354262"/>
            <a:chOff x="0" y="0"/>
            <a:chExt cx="13387403" cy="5354260"/>
          </a:xfrm>
        </p:grpSpPr>
        <p:sp>
          <p:nvSpPr>
            <p:cNvPr id="472" name="3"/>
            <p:cNvSpPr/>
            <p:nvPr/>
          </p:nvSpPr>
          <p:spPr>
            <a:xfrm>
              <a:off x="10425903" y="4292235"/>
              <a:ext cx="1062026" cy="1062026"/>
            </a:xfrm>
            <a:prstGeom prst="ellipse">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0" sz="5800">
                  <a:solidFill>
                    <a:srgbClr val="FFFFFF"/>
                  </a:solidFill>
                  <a:latin typeface="+mn-lt"/>
                  <a:ea typeface="+mn-ea"/>
                  <a:cs typeface="+mn-cs"/>
                  <a:sym typeface="Helvetica Neue Medium"/>
                </a:defRPr>
              </a:lvl1pPr>
            </a:lstStyle>
            <a:p>
              <a:pPr/>
              <a:r>
                <a:t>3</a:t>
              </a:r>
            </a:p>
          </p:txBody>
        </p:sp>
        <p:sp>
          <p:nvSpPr>
            <p:cNvPr id="473" name="Rounded Rectangle"/>
            <p:cNvSpPr/>
            <p:nvPr/>
          </p:nvSpPr>
          <p:spPr>
            <a:xfrm>
              <a:off x="0" y="0"/>
              <a:ext cx="13387404" cy="4072853"/>
            </a:xfrm>
            <a:prstGeom prst="roundRect">
              <a:avLst>
                <a:gd name="adj" fmla="val 13532"/>
              </a:avLst>
            </a:prstGeom>
            <a:noFill/>
            <a:ln w="101600" cap="flat">
              <a:solidFill>
                <a:schemeClr val="accent3"/>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gr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71" grpId="2"/>
      <p:bldP build="whole" bldLvl="1" animBg="1" rev="0" advAuto="0" spid="474"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What we'll cover"/>
          <p:cNvSpPr txBox="1"/>
          <p:nvPr>
            <p:ph type="title"/>
          </p:nvPr>
        </p:nvSpPr>
        <p:spPr>
          <a:prstGeom prst="rect">
            <a:avLst/>
          </a:prstGeom>
        </p:spPr>
        <p:txBody>
          <a:bodyPr/>
          <a:lstStyle/>
          <a:p>
            <a:pPr/>
            <a:r>
              <a:t>What we'll cover</a:t>
            </a:r>
          </a:p>
        </p:txBody>
      </p:sp>
      <p:sp>
        <p:nvSpPr>
          <p:cNvPr id="124" name="Why Winlink?…"/>
          <p:cNvSpPr txBox="1"/>
          <p:nvPr>
            <p:ph type="body" idx="1"/>
          </p:nvPr>
        </p:nvSpPr>
        <p:spPr>
          <a:prstGeom prst="rect">
            <a:avLst/>
          </a:prstGeom>
        </p:spPr>
        <p:txBody>
          <a:bodyPr/>
          <a:lstStyle/>
          <a:p>
            <a:pPr/>
            <a:r>
              <a:t>Why Winlink?</a:t>
            </a:r>
          </a:p>
          <a:p>
            <a:pPr/>
            <a:r>
              <a:t>The Winlink workflow model</a:t>
            </a:r>
          </a:p>
          <a:p>
            <a:pPr/>
            <a:r>
              <a:t>How to perform basic Winlink functions</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76" name="Heron flying low over a beach with a short fence in the foreground" descr="Heron flying low over a beach with a short fence in the foreground"/>
          <p:cNvPicPr>
            <a:picLocks noChangeAspect="1"/>
          </p:cNvPicPr>
          <p:nvPr>
            <p:ph type="pic" idx="21"/>
          </p:nvPr>
        </p:nvPicPr>
        <p:blipFill>
          <a:blip r:embed="rId2">
            <a:extLst/>
          </a:blip>
          <a:srcRect l="349" t="4468" r="349" b="14683"/>
          <a:stretch>
            <a:fillRect/>
          </a:stretch>
        </p:blipFill>
        <p:spPr>
          <a:xfrm>
            <a:off x="10496960" y="3013000"/>
            <a:ext cx="12850723" cy="9780810"/>
          </a:xfrm>
          <a:prstGeom prst="rect">
            <a:avLst/>
          </a:prstGeom>
        </p:spPr>
      </p:pic>
      <p:sp>
        <p:nvSpPr>
          <p:cNvPr id="477" name="1.1 Create an ICS-213 Form"/>
          <p:cNvSpPr txBox="1"/>
          <p:nvPr>
            <p:ph type="title"/>
          </p:nvPr>
        </p:nvSpPr>
        <p:spPr>
          <a:prstGeom prst="rect">
            <a:avLst/>
          </a:prstGeom>
        </p:spPr>
        <p:txBody>
          <a:bodyPr/>
          <a:lstStyle/>
          <a:p>
            <a:pPr/>
            <a:r>
              <a:t>1.1 Create an ICS-213 Form</a:t>
            </a:r>
          </a:p>
        </p:txBody>
      </p:sp>
      <p:sp>
        <p:nvSpPr>
          <p:cNvPr id="478" name="From the New Message window, click on Select Template from the menu bar…"/>
          <p:cNvSpPr txBox="1"/>
          <p:nvPr>
            <p:ph type="body" sz="half" idx="1"/>
          </p:nvPr>
        </p:nvSpPr>
        <p:spPr>
          <a:xfrm>
            <a:off x="1546628" y="3149600"/>
            <a:ext cx="8220803" cy="9296400"/>
          </a:xfrm>
          <a:prstGeom prst="rect">
            <a:avLst/>
          </a:prstGeom>
        </p:spPr>
        <p:txBody>
          <a:bodyPr/>
          <a:lstStyle/>
          <a:p>
            <a:pPr marL="675640" indent="-675640" defTabSz="792479">
              <a:spcBef>
                <a:spcPts val="4300"/>
              </a:spcBef>
              <a:buSzPct val="100000"/>
              <a:buAutoNum type="arabicPeriod" startAt="1"/>
              <a:defRPr sz="3648"/>
            </a:pPr>
            <a:r>
              <a:t>From the </a:t>
            </a:r>
            <a:r>
              <a:rPr i="1"/>
              <a:t>New Message</a:t>
            </a:r>
            <a:r>
              <a:t> window, click on </a:t>
            </a:r>
            <a:r>
              <a:rPr i="1"/>
              <a:t>Select Template</a:t>
            </a:r>
            <a:r>
              <a:t> from the menu bar</a:t>
            </a:r>
          </a:p>
          <a:p>
            <a:pPr marL="675640" indent="-675640" defTabSz="792479">
              <a:spcBef>
                <a:spcPts val="4300"/>
              </a:spcBef>
              <a:buSzPct val="100000"/>
              <a:buAutoNum type="arabicPeriod" startAt="1"/>
              <a:defRPr sz="3648"/>
            </a:pPr>
            <a:r>
              <a:t>Select ICS213 General Message.txt from the list of ICS USA Forms (you may have to click the plus sign to next to ICS USA Forms).</a:t>
            </a:r>
          </a:p>
          <a:p>
            <a:pPr marL="675640" indent="-675640" defTabSz="792479">
              <a:spcBef>
                <a:spcPts val="4300"/>
              </a:spcBef>
              <a:buSzPct val="100000"/>
              <a:buAutoNum type="arabicPeriod" startAt="1"/>
              <a:defRPr sz="3648"/>
            </a:pPr>
            <a:r>
              <a:t>The ICS213 form will open in your web browser. Fill out all the fields and click </a:t>
            </a:r>
            <a:r>
              <a:rPr i="1"/>
              <a:t>Submit</a:t>
            </a:r>
            <a:r>
              <a:t> at the bottom.</a:t>
            </a:r>
          </a:p>
          <a:p>
            <a:pPr marL="675640" indent="-675640" defTabSz="792479">
              <a:spcBef>
                <a:spcPts val="4300"/>
              </a:spcBef>
              <a:buSzPct val="100000"/>
              <a:buAutoNum type="arabicPeriod" startAt="1"/>
              <a:defRPr sz="3648"/>
            </a:pPr>
            <a:r>
              <a:t>With the ICS213 data now in the messaging window, click </a:t>
            </a:r>
            <a:r>
              <a:rPr i="1"/>
              <a:t>Post to Outbox</a:t>
            </a:r>
          </a:p>
        </p:txBody>
      </p:sp>
      <p:grpSp>
        <p:nvGrpSpPr>
          <p:cNvPr id="481" name="Group"/>
          <p:cNvGrpSpPr/>
          <p:nvPr/>
        </p:nvGrpSpPr>
        <p:grpSpPr>
          <a:xfrm>
            <a:off x="10300994" y="2699581"/>
            <a:ext cx="3148743" cy="1062026"/>
            <a:chOff x="0" y="0"/>
            <a:chExt cx="3148741" cy="1062024"/>
          </a:xfrm>
        </p:grpSpPr>
        <p:sp>
          <p:nvSpPr>
            <p:cNvPr id="479" name="Rounded Rectangle"/>
            <p:cNvSpPr/>
            <p:nvPr/>
          </p:nvSpPr>
          <p:spPr>
            <a:xfrm>
              <a:off x="0" y="307746"/>
              <a:ext cx="1982495" cy="446533"/>
            </a:xfrm>
            <a:prstGeom prst="roundRect">
              <a:avLst>
                <a:gd name="adj" fmla="val 42662"/>
              </a:avLst>
            </a:prstGeom>
            <a:noFill/>
            <a:ln w="101600" cap="flat">
              <a:solidFill>
                <a:schemeClr val="accent3"/>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480" name="4"/>
            <p:cNvSpPr/>
            <p:nvPr/>
          </p:nvSpPr>
          <p:spPr>
            <a:xfrm>
              <a:off x="2086716" y="0"/>
              <a:ext cx="1062026" cy="1062025"/>
            </a:xfrm>
            <a:prstGeom prst="ellipse">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0" sz="5800">
                  <a:solidFill>
                    <a:srgbClr val="FFFFFF"/>
                  </a:solidFill>
                  <a:latin typeface="+mn-lt"/>
                  <a:ea typeface="+mn-ea"/>
                  <a:cs typeface="+mn-cs"/>
                  <a:sym typeface="Helvetica Neue Medium"/>
                </a:defRPr>
              </a:lvl1pPr>
            </a:lstStyle>
            <a:p>
              <a:pPr/>
              <a:r>
                <a:t>4</a:t>
              </a:r>
            </a:p>
          </p:txBody>
        </p:sp>
      </p:gr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81"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3" name="Connecting to a Server"/>
          <p:cNvSpPr txBox="1"/>
          <p:nvPr>
            <p:ph type="title"/>
          </p:nvPr>
        </p:nvSpPr>
        <p:spPr>
          <a:prstGeom prst="rect">
            <a:avLst/>
          </a:prstGeom>
        </p:spPr>
        <p:txBody>
          <a:bodyPr/>
          <a:lstStyle>
            <a:lvl1pPr>
              <a:defRPr>
                <a:solidFill>
                  <a:schemeClr val="accent1">
                    <a:lumOff val="-13575"/>
                  </a:schemeClr>
                </a:solidFill>
              </a:defRPr>
            </a:lvl1pPr>
          </a:lstStyle>
          <a:p>
            <a:pPr/>
            <a:r>
              <a:t>Connecting to a Server</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5" name="2. Connect to a Server"/>
          <p:cNvSpPr txBox="1"/>
          <p:nvPr>
            <p:ph type="title"/>
          </p:nvPr>
        </p:nvSpPr>
        <p:spPr>
          <a:prstGeom prst="rect">
            <a:avLst/>
          </a:prstGeom>
        </p:spPr>
        <p:txBody>
          <a:bodyPr/>
          <a:lstStyle/>
          <a:p>
            <a:pPr/>
            <a:r>
              <a:t>2. Connect to a Server</a:t>
            </a:r>
          </a:p>
        </p:txBody>
      </p:sp>
      <p:sp>
        <p:nvSpPr>
          <p:cNvPr id="486" name="Connecting to a server requires two separate steps:…"/>
          <p:cNvSpPr txBox="1"/>
          <p:nvPr>
            <p:ph type="body" idx="1"/>
          </p:nvPr>
        </p:nvSpPr>
        <p:spPr>
          <a:xfrm>
            <a:off x="1689100" y="3154515"/>
            <a:ext cx="21005800" cy="8992546"/>
          </a:xfrm>
          <a:prstGeom prst="rect">
            <a:avLst/>
          </a:prstGeom>
        </p:spPr>
        <p:txBody>
          <a:bodyPr/>
          <a:lstStyle/>
          <a:p>
            <a:pPr marL="0" indent="0" defTabSz="660400">
              <a:spcBef>
                <a:spcPts val="4700"/>
              </a:spcBef>
              <a:buSzTx/>
              <a:buNone/>
              <a:defRPr sz="3840"/>
            </a:pPr>
            <a:r>
              <a:t>Connecting to a server requires two separate steps:</a:t>
            </a:r>
          </a:p>
          <a:p>
            <a:pPr marL="182880" indent="-182880" defTabSz="660400">
              <a:spcBef>
                <a:spcPts val="4700"/>
              </a:spcBef>
              <a:buSzPct val="100000"/>
              <a:buAutoNum type="arabicPeriod" startAt="1"/>
              <a:defRPr sz="3840"/>
            </a:pPr>
            <a:r>
              <a:t> Selecting a communications protocol and modem. Possibilities include:</a:t>
            </a:r>
          </a:p>
          <a:p>
            <a:pPr lvl="1" marL="1016000" indent="-508000" defTabSz="660400">
              <a:spcBef>
                <a:spcPts val="4700"/>
              </a:spcBef>
              <a:defRPr sz="3840"/>
            </a:pPr>
            <a:r>
              <a:t>Telnet over the internet</a:t>
            </a:r>
          </a:p>
          <a:p>
            <a:pPr lvl="1" marL="1016000" indent="-508000" defTabSz="660400">
              <a:spcBef>
                <a:spcPts val="4700"/>
              </a:spcBef>
              <a:defRPr sz="3840"/>
            </a:pPr>
            <a:r>
              <a:t>VARA modem over HF radio</a:t>
            </a:r>
          </a:p>
          <a:p>
            <a:pPr lvl="1" marL="1016000" indent="-508000" defTabSz="660400">
              <a:spcBef>
                <a:spcPts val="4700"/>
              </a:spcBef>
              <a:defRPr sz="3840"/>
            </a:pPr>
            <a:r>
              <a:t>ARDOP modem over HF radio</a:t>
            </a:r>
          </a:p>
          <a:p>
            <a:pPr lvl="1" marL="1016000" indent="-508000" defTabSz="660400">
              <a:spcBef>
                <a:spcPts val="4700"/>
              </a:spcBef>
              <a:defRPr sz="3840"/>
            </a:pPr>
            <a:r>
              <a:t>Packet over VHF radio</a:t>
            </a:r>
          </a:p>
          <a:p>
            <a:pPr lvl="1" marL="1016000" indent="-508000" defTabSz="660400">
              <a:spcBef>
                <a:spcPts val="4700"/>
              </a:spcBef>
              <a:defRPr sz="3840"/>
            </a:pPr>
            <a:r>
              <a:t>More</a:t>
            </a:r>
          </a:p>
          <a:p>
            <a:pPr marL="182880" indent="-182880" defTabSz="660400">
              <a:spcBef>
                <a:spcPts val="4700"/>
              </a:spcBef>
              <a:buSzPct val="100000"/>
              <a:buAutoNum type="arabicPeriod" startAt="1"/>
              <a:defRPr sz="3840"/>
            </a:pPr>
            <a:r>
              <a:t> Selecting a server that uses that protocol and modem</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8" name="2.1 Connecting using Telnet"/>
          <p:cNvSpPr txBox="1"/>
          <p:nvPr>
            <p:ph type="title"/>
          </p:nvPr>
        </p:nvSpPr>
        <p:spPr>
          <a:prstGeom prst="rect">
            <a:avLst/>
          </a:prstGeom>
        </p:spPr>
        <p:txBody>
          <a:bodyPr/>
          <a:lstStyle/>
          <a:p>
            <a:pPr/>
            <a:r>
              <a:t>2.1 Connecting using Telnet</a:t>
            </a:r>
          </a:p>
        </p:txBody>
      </p:sp>
      <p:sp>
        <p:nvSpPr>
          <p:cNvPr id="489" name="Choose Telnet Winlink from the Open Session pull down menu…"/>
          <p:cNvSpPr txBox="1"/>
          <p:nvPr>
            <p:ph type="body" sz="half" idx="1"/>
          </p:nvPr>
        </p:nvSpPr>
        <p:spPr>
          <a:xfrm>
            <a:off x="1546628" y="3149600"/>
            <a:ext cx="8220803" cy="9296400"/>
          </a:xfrm>
          <a:prstGeom prst="rect">
            <a:avLst/>
          </a:prstGeom>
        </p:spPr>
        <p:txBody>
          <a:bodyPr/>
          <a:lstStyle/>
          <a:p>
            <a:pPr marL="703791" indent="-703791">
              <a:buSzPct val="100000"/>
              <a:buAutoNum type="arabicPeriod" startAt="1"/>
            </a:pPr>
            <a:r>
              <a:t>Choose </a:t>
            </a:r>
            <a:r>
              <a:rPr i="1"/>
              <a:t>Telnet Winlink</a:t>
            </a:r>
            <a:r>
              <a:t> from the </a:t>
            </a:r>
            <a:r>
              <a:rPr i="1"/>
              <a:t>Open Session</a:t>
            </a:r>
            <a:r>
              <a:t> pull down menu</a:t>
            </a:r>
          </a:p>
          <a:p>
            <a:pPr marL="703791" indent="-703791">
              <a:buSzPct val="100000"/>
              <a:buAutoNum type="arabicPeriod" startAt="1"/>
            </a:pPr>
            <a:r>
              <a:t>Click </a:t>
            </a:r>
            <a:r>
              <a:rPr i="1"/>
              <a:t>Open Session</a:t>
            </a:r>
            <a:endParaRPr i="1"/>
          </a:p>
          <a:p>
            <a:pPr marL="703791" indent="-703791">
              <a:buSzPct val="100000"/>
              <a:buAutoNum type="arabicPeriod" startAt="1"/>
            </a:pPr>
            <a:r>
              <a:t>Click </a:t>
            </a:r>
            <a:r>
              <a:rPr i="1"/>
              <a:t>Start</a:t>
            </a:r>
            <a:r>
              <a:t> in the new session window</a:t>
            </a:r>
          </a:p>
          <a:p>
            <a:pPr marL="0" indent="0">
              <a:buSzTx/>
              <a:buNone/>
            </a:pPr>
            <a:r>
              <a:t>The great thing about telnet is that you only need an internet connection to use it.</a:t>
            </a:r>
          </a:p>
        </p:txBody>
      </p:sp>
      <p:pic>
        <p:nvPicPr>
          <p:cNvPr id="490" name="telnet open session.jpg" descr="telnet open session.jpg"/>
          <p:cNvPicPr>
            <a:picLocks noChangeAspect="1"/>
          </p:cNvPicPr>
          <p:nvPr/>
        </p:nvPicPr>
        <p:blipFill>
          <a:blip r:embed="rId2">
            <a:extLst/>
          </a:blip>
          <a:stretch>
            <a:fillRect/>
          </a:stretch>
        </p:blipFill>
        <p:spPr>
          <a:xfrm>
            <a:off x="9869917" y="3149599"/>
            <a:ext cx="14283418" cy="2736680"/>
          </a:xfrm>
          <a:prstGeom prst="rect">
            <a:avLst/>
          </a:prstGeom>
          <a:ln w="12700">
            <a:miter lim="400000"/>
          </a:ln>
        </p:spPr>
      </p:pic>
      <p:grpSp>
        <p:nvGrpSpPr>
          <p:cNvPr id="493" name="Group"/>
          <p:cNvGrpSpPr/>
          <p:nvPr/>
        </p:nvGrpSpPr>
        <p:grpSpPr>
          <a:xfrm>
            <a:off x="19404786" y="2859957"/>
            <a:ext cx="3801658" cy="1062026"/>
            <a:chOff x="0" y="0"/>
            <a:chExt cx="3801657" cy="1062024"/>
          </a:xfrm>
        </p:grpSpPr>
        <p:sp>
          <p:nvSpPr>
            <p:cNvPr id="491" name="Rounded Rectangle"/>
            <p:cNvSpPr/>
            <p:nvPr/>
          </p:nvSpPr>
          <p:spPr>
            <a:xfrm>
              <a:off x="0" y="307746"/>
              <a:ext cx="2581088" cy="446533"/>
            </a:xfrm>
            <a:prstGeom prst="roundRect">
              <a:avLst>
                <a:gd name="adj" fmla="val 42662"/>
              </a:avLst>
            </a:prstGeom>
            <a:noFill/>
            <a:ln w="101600" cap="flat">
              <a:solidFill>
                <a:schemeClr val="accent3"/>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492" name="1"/>
            <p:cNvSpPr/>
            <p:nvPr/>
          </p:nvSpPr>
          <p:spPr>
            <a:xfrm>
              <a:off x="2739632" y="0"/>
              <a:ext cx="1062026" cy="1062025"/>
            </a:xfrm>
            <a:prstGeom prst="ellipse">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0" sz="5800">
                  <a:solidFill>
                    <a:srgbClr val="FFFFFF"/>
                  </a:solidFill>
                  <a:latin typeface="+mn-lt"/>
                  <a:ea typeface="+mn-ea"/>
                  <a:cs typeface="+mn-cs"/>
                  <a:sym typeface="Helvetica Neue Medium"/>
                </a:defRPr>
              </a:lvl1pPr>
            </a:lstStyle>
            <a:p>
              <a:pPr/>
              <a:r>
                <a:t>1</a:t>
              </a:r>
            </a:p>
          </p:txBody>
        </p:sp>
      </p:grpSp>
      <p:grpSp>
        <p:nvGrpSpPr>
          <p:cNvPr id="496" name="Group"/>
          <p:cNvGrpSpPr/>
          <p:nvPr/>
        </p:nvGrpSpPr>
        <p:grpSpPr>
          <a:xfrm>
            <a:off x="18129818" y="2022278"/>
            <a:ext cx="1335922" cy="1591959"/>
            <a:chOff x="0" y="0"/>
            <a:chExt cx="1335920" cy="1591957"/>
          </a:xfrm>
        </p:grpSpPr>
        <p:sp>
          <p:nvSpPr>
            <p:cNvPr id="494" name="Rounded Rectangle"/>
            <p:cNvSpPr/>
            <p:nvPr/>
          </p:nvSpPr>
          <p:spPr>
            <a:xfrm>
              <a:off x="0" y="1145425"/>
              <a:ext cx="1335921" cy="446533"/>
            </a:xfrm>
            <a:prstGeom prst="roundRect">
              <a:avLst>
                <a:gd name="adj" fmla="val 42662"/>
              </a:avLst>
            </a:prstGeom>
            <a:noFill/>
            <a:ln w="101600" cap="flat">
              <a:solidFill>
                <a:schemeClr val="accent3"/>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495" name="2"/>
            <p:cNvSpPr/>
            <p:nvPr/>
          </p:nvSpPr>
          <p:spPr>
            <a:xfrm>
              <a:off x="136948" y="0"/>
              <a:ext cx="1062025" cy="1062025"/>
            </a:xfrm>
            <a:prstGeom prst="ellipse">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0" sz="5800">
                  <a:solidFill>
                    <a:srgbClr val="FFFFFF"/>
                  </a:solidFill>
                  <a:latin typeface="+mn-lt"/>
                  <a:ea typeface="+mn-ea"/>
                  <a:cs typeface="+mn-cs"/>
                  <a:sym typeface="Helvetica Neue Medium"/>
                </a:defRPr>
              </a:lvl1pPr>
            </a:lstStyle>
            <a:p>
              <a:pPr/>
              <a:r>
                <a:t>2</a:t>
              </a:r>
            </a:p>
          </p:txBody>
        </p:sp>
      </p:grpSp>
      <p:pic>
        <p:nvPicPr>
          <p:cNvPr id="497" name="telnet session.jpg" descr="telnet session.jpg"/>
          <p:cNvPicPr>
            <a:picLocks noChangeAspect="1"/>
          </p:cNvPicPr>
          <p:nvPr/>
        </p:nvPicPr>
        <p:blipFill>
          <a:blip r:embed="rId3">
            <a:extLst/>
          </a:blip>
          <a:stretch>
            <a:fillRect/>
          </a:stretch>
        </p:blipFill>
        <p:spPr>
          <a:xfrm>
            <a:off x="11778909" y="6626938"/>
            <a:ext cx="10465433" cy="6381741"/>
          </a:xfrm>
          <a:prstGeom prst="rect">
            <a:avLst/>
          </a:prstGeom>
          <a:ln w="12700">
            <a:miter lim="400000"/>
          </a:ln>
        </p:spPr>
      </p:pic>
      <p:grpSp>
        <p:nvGrpSpPr>
          <p:cNvPr id="500" name="Group"/>
          <p:cNvGrpSpPr/>
          <p:nvPr/>
        </p:nvGrpSpPr>
        <p:grpSpPr>
          <a:xfrm>
            <a:off x="13196174" y="5645870"/>
            <a:ext cx="1212269" cy="1435396"/>
            <a:chOff x="0" y="0"/>
            <a:chExt cx="1212268" cy="1435395"/>
          </a:xfrm>
        </p:grpSpPr>
        <p:sp>
          <p:nvSpPr>
            <p:cNvPr id="498" name="Rounded Rectangle"/>
            <p:cNvSpPr/>
            <p:nvPr/>
          </p:nvSpPr>
          <p:spPr>
            <a:xfrm>
              <a:off x="0" y="1088636"/>
              <a:ext cx="1212269" cy="346760"/>
            </a:xfrm>
            <a:prstGeom prst="roundRect">
              <a:avLst>
                <a:gd name="adj" fmla="val 49852"/>
              </a:avLst>
            </a:prstGeom>
            <a:noFill/>
            <a:ln w="101600" cap="flat">
              <a:solidFill>
                <a:schemeClr val="accent3"/>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499" name="3"/>
            <p:cNvSpPr/>
            <p:nvPr/>
          </p:nvSpPr>
          <p:spPr>
            <a:xfrm>
              <a:off x="75122" y="0"/>
              <a:ext cx="1062026" cy="1062025"/>
            </a:xfrm>
            <a:prstGeom prst="ellipse">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0" sz="5800">
                  <a:solidFill>
                    <a:srgbClr val="FFFFFF"/>
                  </a:solidFill>
                  <a:latin typeface="+mn-lt"/>
                  <a:ea typeface="+mn-ea"/>
                  <a:cs typeface="+mn-cs"/>
                  <a:sym typeface="Helvetica Neue Medium"/>
                </a:defRPr>
              </a:lvl1pPr>
            </a:lstStyle>
            <a:p>
              <a:pPr/>
              <a:r>
                <a:t>3</a:t>
              </a:r>
            </a:p>
          </p:txBody>
        </p:sp>
      </p:gr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5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00" grpId="3"/>
      <p:bldP build="whole" bldLvl="1" animBg="1" rev="0" advAuto="0" spid="493" grpId="1"/>
      <p:bldP build="whole" bldLvl="1" animBg="1" rev="0" advAuto="0" spid="496" grpId="2"/>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2" name="2.2 Using Radio Modems"/>
          <p:cNvSpPr txBox="1"/>
          <p:nvPr>
            <p:ph type="title"/>
          </p:nvPr>
        </p:nvSpPr>
        <p:spPr>
          <a:prstGeom prst="rect">
            <a:avLst/>
          </a:prstGeom>
        </p:spPr>
        <p:txBody>
          <a:bodyPr/>
          <a:lstStyle/>
          <a:p>
            <a:pPr/>
            <a:r>
              <a:t>2.2 Using Radio Modems</a:t>
            </a:r>
          </a:p>
        </p:txBody>
      </p:sp>
      <p:sp>
        <p:nvSpPr>
          <p:cNvPr id="503" name="Requires 2 connections…"/>
          <p:cNvSpPr txBox="1"/>
          <p:nvPr>
            <p:ph type="body" idx="1"/>
          </p:nvPr>
        </p:nvSpPr>
        <p:spPr>
          <a:prstGeom prst="rect">
            <a:avLst/>
          </a:prstGeom>
        </p:spPr>
        <p:txBody>
          <a:bodyPr/>
          <a:lstStyle/>
          <a:p>
            <a:pPr marL="0" indent="0">
              <a:buSzTx/>
              <a:buNone/>
            </a:pPr>
            <a:r>
              <a:t>Requires 2 connections</a:t>
            </a:r>
          </a:p>
          <a:p>
            <a:pPr marL="889000" indent="-889000">
              <a:buSzPct val="100000"/>
              <a:buAutoNum type="arabicPeriod" startAt="1"/>
            </a:pPr>
            <a:r>
              <a:t>A connection to the audio ports on your radio</a:t>
            </a:r>
          </a:p>
          <a:p>
            <a:pPr marL="889000" indent="-889000">
              <a:buSzPct val="100000"/>
              <a:buAutoNum type="arabicPeriod" startAt="1"/>
            </a:pPr>
            <a:r>
              <a:t>A control port to control transmission, push-to-talk, frequency, and mode</a:t>
            </a:r>
          </a:p>
          <a:p>
            <a:pPr marL="0" indent="0">
              <a:buSzTx/>
              <a:buNone/>
            </a:pPr>
            <a:r>
              <a:t>Modern rigs such as the Icom IC-7300 combine these two connections into a single USB port.</a:t>
            </a:r>
          </a:p>
          <a:p>
            <a:pPr marL="0" indent="0">
              <a:buSzTx/>
              <a:buNone/>
            </a:pPr>
            <a:r>
              <a:t>These connections are already configured at both the Stow and Marlborough fire stations; you should configure them for your specific station according to what you have</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5" name="3 Steps to a Modem Connection"/>
          <p:cNvSpPr txBox="1"/>
          <p:nvPr>
            <p:ph type="title"/>
          </p:nvPr>
        </p:nvSpPr>
        <p:spPr>
          <a:prstGeom prst="rect">
            <a:avLst/>
          </a:prstGeom>
        </p:spPr>
        <p:txBody>
          <a:bodyPr/>
          <a:lstStyle>
            <a:lvl1pPr defTabSz="808990">
              <a:defRPr sz="10976"/>
            </a:lvl1pPr>
          </a:lstStyle>
          <a:p>
            <a:pPr/>
            <a:r>
              <a:t>3 Steps to a Modem Connection</a:t>
            </a:r>
          </a:p>
        </p:txBody>
      </p:sp>
      <p:sp>
        <p:nvSpPr>
          <p:cNvPr id="506" name="Launching the session…"/>
          <p:cNvSpPr txBox="1"/>
          <p:nvPr>
            <p:ph type="body" idx="1"/>
          </p:nvPr>
        </p:nvSpPr>
        <p:spPr>
          <a:prstGeom prst="rect">
            <a:avLst/>
          </a:prstGeom>
        </p:spPr>
        <p:txBody>
          <a:bodyPr/>
          <a:lstStyle/>
          <a:p>
            <a:pPr marL="0" indent="0">
              <a:buSzTx/>
              <a:buNone/>
            </a:pPr>
          </a:p>
          <a:p>
            <a:pPr marL="889000" indent="-889000">
              <a:buSzPct val="100000"/>
              <a:buAutoNum type="arabicPeriod" startAt="1"/>
            </a:pPr>
            <a:r>
              <a:t>Launching the session</a:t>
            </a:r>
          </a:p>
          <a:p>
            <a:pPr marL="889000" indent="-889000">
              <a:buSzPct val="100000"/>
              <a:buAutoNum type="arabicPeriod" startAt="1"/>
            </a:pPr>
            <a:r>
              <a:t>Choosing a server</a:t>
            </a:r>
          </a:p>
          <a:p>
            <a:pPr marL="889000" indent="-889000">
              <a:buSzPct val="100000"/>
              <a:buAutoNum type="arabicPeriod" startAt="1"/>
            </a:pPr>
            <a:r>
              <a:t>Starting the transmission itself</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8" name="Common Radio Modems"/>
          <p:cNvSpPr txBox="1"/>
          <p:nvPr>
            <p:ph type="title"/>
          </p:nvPr>
        </p:nvSpPr>
        <p:spPr>
          <a:prstGeom prst="rect">
            <a:avLst/>
          </a:prstGeom>
        </p:spPr>
        <p:txBody>
          <a:bodyPr/>
          <a:lstStyle/>
          <a:p>
            <a:pPr/>
            <a:r>
              <a:t>Common Radio Modems</a:t>
            </a:r>
          </a:p>
        </p:txBody>
      </p:sp>
      <p:sp>
        <p:nvSpPr>
          <p:cNvPr id="509" name="Common modem types:…"/>
          <p:cNvSpPr txBox="1"/>
          <p:nvPr>
            <p:ph type="body" idx="1"/>
          </p:nvPr>
        </p:nvSpPr>
        <p:spPr>
          <a:prstGeom prst="rect">
            <a:avLst/>
          </a:prstGeom>
        </p:spPr>
        <p:txBody>
          <a:bodyPr/>
          <a:lstStyle/>
          <a:p>
            <a:pPr marL="0" indent="0">
              <a:buSzTx/>
              <a:buNone/>
            </a:pPr>
            <a:r>
              <a:t>Common modem types:</a:t>
            </a:r>
          </a:p>
          <a:p>
            <a:pPr/>
            <a:r>
              <a:t>VARA: a commercial, high-performance, weak-signal modem made by EA5HVK. Versions are available for both HF and VHF. A free version works at reduced speed.</a:t>
            </a:r>
          </a:p>
          <a:p>
            <a:pPr/>
            <a:r>
              <a:t>ARDOP: a free and open source HF modem.</a:t>
            </a:r>
          </a:p>
          <a:p>
            <a:pPr marL="0" indent="0">
              <a:buSzTx/>
              <a:buNone/>
            </a:pPr>
            <a:r>
              <a:t>Many content management servers support both modem types as well as PACTOR 3, AX.25, and a few others.</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11" name="vara home window.jpg" descr="vara home window.jpg"/>
          <p:cNvPicPr>
            <a:picLocks noChangeAspect="1"/>
          </p:cNvPicPr>
          <p:nvPr/>
        </p:nvPicPr>
        <p:blipFill>
          <a:blip r:embed="rId2">
            <a:extLst/>
          </a:blip>
          <a:stretch>
            <a:fillRect/>
          </a:stretch>
        </p:blipFill>
        <p:spPr>
          <a:xfrm>
            <a:off x="8107379" y="3468043"/>
            <a:ext cx="16166272" cy="1463251"/>
          </a:xfrm>
          <a:prstGeom prst="rect">
            <a:avLst/>
          </a:prstGeom>
          <a:ln w="12700">
            <a:miter lim="400000"/>
          </a:ln>
        </p:spPr>
      </p:pic>
      <p:sp>
        <p:nvSpPr>
          <p:cNvPr id="512" name="2.3.1 Starting a VARA Session"/>
          <p:cNvSpPr txBox="1"/>
          <p:nvPr>
            <p:ph type="title"/>
          </p:nvPr>
        </p:nvSpPr>
        <p:spPr>
          <a:prstGeom prst="rect">
            <a:avLst/>
          </a:prstGeom>
        </p:spPr>
        <p:txBody>
          <a:bodyPr/>
          <a:lstStyle/>
          <a:p>
            <a:pPr/>
            <a:r>
              <a:t>2.3.1 Starting a VARA Session</a:t>
            </a:r>
          </a:p>
        </p:txBody>
      </p:sp>
      <p:sp>
        <p:nvSpPr>
          <p:cNvPr id="513" name="Choose Vara HF Winlink from the Open Session pull down menu…"/>
          <p:cNvSpPr txBox="1"/>
          <p:nvPr>
            <p:ph type="body" sz="quarter" idx="1"/>
          </p:nvPr>
        </p:nvSpPr>
        <p:spPr>
          <a:xfrm>
            <a:off x="1546628" y="3149600"/>
            <a:ext cx="6016247" cy="9296400"/>
          </a:xfrm>
          <a:prstGeom prst="rect">
            <a:avLst/>
          </a:prstGeom>
        </p:spPr>
        <p:txBody>
          <a:bodyPr/>
          <a:lstStyle/>
          <a:p>
            <a:pPr marL="703791" indent="-703791">
              <a:buSzPct val="100000"/>
              <a:buAutoNum type="arabicPeriod" startAt="1"/>
            </a:pPr>
            <a:r>
              <a:t>Choose </a:t>
            </a:r>
            <a:r>
              <a:rPr i="1"/>
              <a:t>Vara HF Winlink</a:t>
            </a:r>
            <a:r>
              <a:t> from the </a:t>
            </a:r>
            <a:r>
              <a:rPr i="1"/>
              <a:t>Open Session</a:t>
            </a:r>
            <a:r>
              <a:t> pull down menu</a:t>
            </a:r>
          </a:p>
          <a:p>
            <a:pPr marL="703791" indent="-703791">
              <a:buSzPct val="100000"/>
              <a:buAutoNum type="arabicPeriod" startAt="1"/>
            </a:pPr>
            <a:r>
              <a:t>Click </a:t>
            </a:r>
            <a:r>
              <a:rPr i="1"/>
              <a:t>Open Session</a:t>
            </a:r>
            <a:endParaRPr i="1"/>
          </a:p>
          <a:p>
            <a:pPr marL="703791" indent="-703791">
              <a:buSzPct val="100000"/>
              <a:buAutoNum type="arabicPeriod" startAt="1"/>
            </a:pPr>
            <a:r>
              <a:t>The VARA session and UI windows open</a:t>
            </a:r>
          </a:p>
        </p:txBody>
      </p:sp>
      <p:grpSp>
        <p:nvGrpSpPr>
          <p:cNvPr id="516" name="Group"/>
          <p:cNvGrpSpPr/>
          <p:nvPr/>
        </p:nvGrpSpPr>
        <p:grpSpPr>
          <a:xfrm>
            <a:off x="19636178" y="2342158"/>
            <a:ext cx="2581089" cy="1594369"/>
            <a:chOff x="0" y="0"/>
            <a:chExt cx="2581087" cy="1594367"/>
          </a:xfrm>
        </p:grpSpPr>
        <p:sp>
          <p:nvSpPr>
            <p:cNvPr id="514" name="Rounded Rectangle"/>
            <p:cNvSpPr/>
            <p:nvPr/>
          </p:nvSpPr>
          <p:spPr>
            <a:xfrm>
              <a:off x="0" y="1147835"/>
              <a:ext cx="2581088" cy="446533"/>
            </a:xfrm>
            <a:prstGeom prst="roundRect">
              <a:avLst>
                <a:gd name="adj" fmla="val 42662"/>
              </a:avLst>
            </a:prstGeom>
            <a:noFill/>
            <a:ln w="101600" cap="flat">
              <a:solidFill>
                <a:schemeClr val="accent3"/>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515" name="1"/>
            <p:cNvSpPr/>
            <p:nvPr/>
          </p:nvSpPr>
          <p:spPr>
            <a:xfrm>
              <a:off x="654688" y="0"/>
              <a:ext cx="1062026" cy="1062025"/>
            </a:xfrm>
            <a:prstGeom prst="ellipse">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0" sz="5800">
                  <a:solidFill>
                    <a:srgbClr val="FFFFFF"/>
                  </a:solidFill>
                  <a:latin typeface="+mn-lt"/>
                  <a:ea typeface="+mn-ea"/>
                  <a:cs typeface="+mn-cs"/>
                  <a:sym typeface="Helvetica Neue Medium"/>
                </a:defRPr>
              </a:lvl1pPr>
            </a:lstStyle>
            <a:p>
              <a:pPr/>
              <a:r>
                <a:t>1</a:t>
              </a:r>
            </a:p>
          </p:txBody>
        </p:sp>
      </p:grpSp>
      <p:grpSp>
        <p:nvGrpSpPr>
          <p:cNvPr id="519" name="Group"/>
          <p:cNvGrpSpPr/>
          <p:nvPr/>
        </p:nvGrpSpPr>
        <p:grpSpPr>
          <a:xfrm>
            <a:off x="18213956" y="2342158"/>
            <a:ext cx="1335921" cy="1594369"/>
            <a:chOff x="0" y="0"/>
            <a:chExt cx="1335920" cy="1594367"/>
          </a:xfrm>
        </p:grpSpPr>
        <p:sp>
          <p:nvSpPr>
            <p:cNvPr id="517" name="Rounded Rectangle"/>
            <p:cNvSpPr/>
            <p:nvPr/>
          </p:nvSpPr>
          <p:spPr>
            <a:xfrm>
              <a:off x="0" y="1147835"/>
              <a:ext cx="1335921" cy="446533"/>
            </a:xfrm>
            <a:prstGeom prst="roundRect">
              <a:avLst>
                <a:gd name="adj" fmla="val 42662"/>
              </a:avLst>
            </a:prstGeom>
            <a:noFill/>
            <a:ln w="101600" cap="flat">
              <a:solidFill>
                <a:schemeClr val="accent3"/>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518" name="2"/>
            <p:cNvSpPr/>
            <p:nvPr/>
          </p:nvSpPr>
          <p:spPr>
            <a:xfrm>
              <a:off x="136946" y="0"/>
              <a:ext cx="1062026" cy="1062025"/>
            </a:xfrm>
            <a:prstGeom prst="ellipse">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0" sz="5800">
                  <a:solidFill>
                    <a:srgbClr val="FFFFFF"/>
                  </a:solidFill>
                  <a:latin typeface="+mn-lt"/>
                  <a:ea typeface="+mn-ea"/>
                  <a:cs typeface="+mn-cs"/>
                  <a:sym typeface="Helvetica Neue Medium"/>
                </a:defRPr>
              </a:lvl1pPr>
            </a:lstStyle>
            <a:p>
              <a:pPr/>
              <a:r>
                <a:t>2</a:t>
              </a:r>
            </a:p>
          </p:txBody>
        </p:sp>
      </p:grpSp>
      <p:pic>
        <p:nvPicPr>
          <p:cNvPr id="520" name="12-VARA-session.png" descr="12-VARA-session.png"/>
          <p:cNvPicPr>
            <a:picLocks noChangeAspect="1"/>
          </p:cNvPicPr>
          <p:nvPr/>
        </p:nvPicPr>
        <p:blipFill>
          <a:blip r:embed="rId3">
            <a:extLst/>
          </a:blip>
          <a:stretch>
            <a:fillRect/>
          </a:stretch>
        </p:blipFill>
        <p:spPr>
          <a:xfrm>
            <a:off x="8166949" y="5144819"/>
            <a:ext cx="9448801" cy="3086101"/>
          </a:xfrm>
          <a:prstGeom prst="rect">
            <a:avLst/>
          </a:prstGeom>
          <a:ln w="12700">
            <a:miter lim="400000"/>
          </a:ln>
        </p:spPr>
      </p:pic>
      <p:pic>
        <p:nvPicPr>
          <p:cNvPr id="521" name="13-VARA-UI.png" descr="13-VARA-UI.png"/>
          <p:cNvPicPr>
            <a:picLocks noChangeAspect="1"/>
          </p:cNvPicPr>
          <p:nvPr/>
        </p:nvPicPr>
        <p:blipFill>
          <a:blip r:embed="rId4">
            <a:extLst/>
          </a:blip>
          <a:stretch>
            <a:fillRect/>
          </a:stretch>
        </p:blipFill>
        <p:spPr>
          <a:xfrm>
            <a:off x="15673158" y="8110574"/>
            <a:ext cx="7301122" cy="5018265"/>
          </a:xfrm>
          <a:prstGeom prst="rect">
            <a:avLst/>
          </a:prstGeom>
          <a:ln w="12700">
            <a:miter lim="400000"/>
          </a:ln>
        </p:spPr>
      </p:pic>
      <p:sp>
        <p:nvSpPr>
          <p:cNvPr id="522" name="3"/>
          <p:cNvSpPr/>
          <p:nvPr/>
        </p:nvSpPr>
        <p:spPr>
          <a:xfrm>
            <a:off x="18453157" y="6671981"/>
            <a:ext cx="1062026" cy="1062026"/>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5800">
                <a:solidFill>
                  <a:srgbClr val="FFFFFF"/>
                </a:solidFill>
                <a:latin typeface="+mn-lt"/>
                <a:ea typeface="+mn-ea"/>
                <a:cs typeface="+mn-cs"/>
                <a:sym typeface="Helvetica Neue Medium"/>
              </a:defRPr>
            </a:lvl1pPr>
          </a:lstStyle>
          <a:p>
            <a:pPr/>
            <a:r>
              <a:t>3</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519"/>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3" fill="hold">
                                  <p:stCondLst>
                                    <p:cond delay="400"/>
                                  </p:stCondLst>
                                  <p:iterate type="el" backwards="0">
                                    <p:tmAbs val="0"/>
                                  </p:iterate>
                                  <p:childTnLst>
                                    <p:set>
                                      <p:cBhvr>
                                        <p:cTn id="13" fill="hold"/>
                                        <p:tgtEl>
                                          <p:spTgt spid="52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0" presetID="1" grpId="4" fill="hold">
                                  <p:stCondLst>
                                    <p:cond delay="0"/>
                                  </p:stCondLst>
                                  <p:iterate type="el" backwards="0">
                                    <p:tmAbs val="0"/>
                                  </p:iterate>
                                  <p:childTnLst>
                                    <p:set>
                                      <p:cBhvr>
                                        <p:cTn id="17" fill="hold"/>
                                        <p:tgtEl>
                                          <p:spTgt spid="522"/>
                                        </p:tgtEl>
                                        <p:attrNameLst>
                                          <p:attrName>style.visibility</p:attrName>
                                        </p:attrNameLst>
                                      </p:cBhvr>
                                      <p:to>
                                        <p:strVal val="visible"/>
                                      </p:to>
                                    </p:set>
                                  </p:childTnLst>
                                </p:cTn>
                              </p:par>
                            </p:childTnLst>
                          </p:cTn>
                        </p:par>
                        <p:par>
                          <p:cTn id="18" fill="hold">
                            <p:stCondLst>
                              <p:cond delay="0"/>
                            </p:stCondLst>
                            <p:childTnLst>
                              <p:par>
                                <p:cTn id="19" presetClass="entr" nodeType="afterEffect" presetSubtype="0" presetID="1" grpId="5" fill="hold">
                                  <p:stCondLst>
                                    <p:cond delay="0"/>
                                  </p:stCondLst>
                                  <p:iterate type="el" backwards="0">
                                    <p:tmAbs val="0"/>
                                  </p:iterate>
                                  <p:childTnLst>
                                    <p:set>
                                      <p:cBhvr>
                                        <p:cTn id="20" fill="hold"/>
                                        <p:tgtEl>
                                          <p:spTgt spid="5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16" grpId="1"/>
      <p:bldP build="whole" bldLvl="1" animBg="1" rev="0" advAuto="0" spid="520" grpId="3"/>
      <p:bldP build="whole" bldLvl="1" animBg="1" rev="0" advAuto="0" spid="522" grpId="4"/>
      <p:bldP build="whole" bldLvl="1" animBg="1" rev="0" advAuto="0" spid="519" grpId="2"/>
      <p:bldP build="whole" bldLvl="1" animBg="1" rev="0" advAuto="0" spid="521" grpId="5"/>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4" name="2.3.1 Starting a VARA Session (cont.)"/>
          <p:cNvSpPr txBox="1"/>
          <p:nvPr>
            <p:ph type="title"/>
          </p:nvPr>
        </p:nvSpPr>
        <p:spPr>
          <a:prstGeom prst="rect">
            <a:avLst/>
          </a:prstGeom>
        </p:spPr>
        <p:txBody>
          <a:bodyPr/>
          <a:lstStyle>
            <a:lvl1pPr defTabSz="709930">
              <a:defRPr sz="9632"/>
            </a:lvl1pPr>
          </a:lstStyle>
          <a:p>
            <a:pPr/>
            <a:r>
              <a:t>2.3.1 Starting a VARA Session (cont.)</a:t>
            </a:r>
          </a:p>
        </p:txBody>
      </p:sp>
      <p:sp>
        <p:nvSpPr>
          <p:cNvPr id="525" name="Troubleshooting:…"/>
          <p:cNvSpPr txBox="1"/>
          <p:nvPr>
            <p:ph type="body" sz="quarter" idx="1"/>
          </p:nvPr>
        </p:nvSpPr>
        <p:spPr>
          <a:xfrm>
            <a:off x="1546628" y="3149600"/>
            <a:ext cx="6016247" cy="9296400"/>
          </a:xfrm>
          <a:prstGeom prst="rect">
            <a:avLst/>
          </a:prstGeom>
        </p:spPr>
        <p:txBody>
          <a:bodyPr/>
          <a:lstStyle/>
          <a:p>
            <a:pPr marL="0" indent="0">
              <a:buSzTx/>
              <a:buNone/>
            </a:pPr>
            <a:r>
              <a:t>Troubleshooting:</a:t>
            </a:r>
          </a:p>
          <a:p>
            <a:pPr marL="0" indent="0">
              <a:buSzTx/>
              <a:buNone/>
            </a:pPr>
            <a:r>
              <a:t>If you don't see the VARA UI window, you may need to click on the VARA icon in the Windows application tray.</a:t>
            </a:r>
          </a:p>
          <a:p>
            <a:pPr marL="0" indent="0">
              <a:buSzTx/>
              <a:buNone/>
            </a:pPr>
            <a:r>
              <a:t>If the waterfall shows no signal, you may need to click </a:t>
            </a:r>
            <a:r>
              <a:rPr i="1"/>
              <a:t>Settings &gt; Soundcard</a:t>
            </a:r>
            <a:r>
              <a:t> and select the USB ports for input and output</a:t>
            </a:r>
          </a:p>
        </p:txBody>
      </p:sp>
      <p:pic>
        <p:nvPicPr>
          <p:cNvPr id="526" name="14-setting-audio-devices.png" descr="14-setting-audio-devices.png"/>
          <p:cNvPicPr>
            <a:picLocks noChangeAspect="1"/>
          </p:cNvPicPr>
          <p:nvPr/>
        </p:nvPicPr>
        <p:blipFill>
          <a:blip r:embed="rId2">
            <a:extLst/>
          </a:blip>
          <a:stretch>
            <a:fillRect/>
          </a:stretch>
        </p:blipFill>
        <p:spPr>
          <a:xfrm>
            <a:off x="11408337" y="2598204"/>
            <a:ext cx="9804401" cy="9982201"/>
          </a:xfrm>
          <a:prstGeom prst="rect">
            <a:avLst/>
          </a:prstGeom>
          <a:ln w="12700">
            <a:miter lim="400000"/>
          </a:ln>
        </p:spPr>
      </p:pic>
      <p:sp>
        <p:nvSpPr>
          <p:cNvPr id="527" name="Arrow"/>
          <p:cNvSpPr/>
          <p:nvPr/>
        </p:nvSpPr>
        <p:spPr>
          <a:xfrm rot="19621135">
            <a:off x="7194414" y="7122679"/>
            <a:ext cx="6769818" cy="1270001"/>
          </a:xfrm>
          <a:prstGeom prst="rightArrow">
            <a:avLst>
              <a:gd name="adj1" fmla="val 32000"/>
              <a:gd name="adj2" fmla="val 64000"/>
            </a:avLst>
          </a:prstGeom>
          <a:solidFill>
            <a:schemeClr val="accent3"/>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9" name="2.3.2 Ways to Select A Server"/>
          <p:cNvSpPr txBox="1"/>
          <p:nvPr>
            <p:ph type="title"/>
          </p:nvPr>
        </p:nvSpPr>
        <p:spPr>
          <a:prstGeom prst="rect">
            <a:avLst/>
          </a:prstGeom>
        </p:spPr>
        <p:txBody>
          <a:bodyPr/>
          <a:lstStyle/>
          <a:p>
            <a:pPr/>
            <a:r>
              <a:t>2.3.2 Ways to Select A Server</a:t>
            </a:r>
          </a:p>
        </p:txBody>
      </p:sp>
      <p:sp>
        <p:nvSpPr>
          <p:cNvPr id="530" name="Type in the callsign and frequencies into the VARA session window (not recommended, but it can be done)…"/>
          <p:cNvSpPr txBox="1"/>
          <p:nvPr>
            <p:ph type="body" idx="1"/>
          </p:nvPr>
        </p:nvSpPr>
        <p:spPr>
          <a:prstGeom prst="rect">
            <a:avLst/>
          </a:prstGeom>
        </p:spPr>
        <p:txBody>
          <a:bodyPr/>
          <a:lstStyle/>
          <a:p>
            <a:pPr marL="844550" indent="-844550" defTabSz="784225">
              <a:spcBef>
                <a:spcPts val="5600"/>
              </a:spcBef>
              <a:buSzPct val="100000"/>
              <a:buAutoNum type="arabicPeriod" startAt="1"/>
              <a:defRPr sz="4560"/>
            </a:pPr>
            <a:r>
              <a:t>Type in the callsign and frequencies into the VARA session window (not recommended, but it can be done)</a:t>
            </a:r>
            <a:endParaRPr i="1"/>
          </a:p>
          <a:p>
            <a:pPr marL="844550" indent="-844550" defTabSz="784225">
              <a:spcBef>
                <a:spcPts val="5600"/>
              </a:spcBef>
              <a:buSzPct val="100000"/>
              <a:buAutoNum type="arabicPeriod" startAt="1"/>
              <a:defRPr sz="4560"/>
            </a:pPr>
            <a:r>
              <a:t>Select your server from a list of servers provided by VARA</a:t>
            </a:r>
          </a:p>
          <a:p>
            <a:pPr marL="844550" indent="-844550" defTabSz="784225">
              <a:spcBef>
                <a:spcPts val="5600"/>
              </a:spcBef>
              <a:buSzPct val="100000"/>
              <a:buAutoNum type="arabicPeriod" startAt="1"/>
              <a:defRPr sz="4560"/>
            </a:pPr>
            <a:r>
              <a:t>Select your server from a map</a:t>
            </a:r>
          </a:p>
          <a:p>
            <a:pPr marL="0" indent="0" defTabSz="784225">
              <a:spcBef>
                <a:spcPts val="5600"/>
              </a:spcBef>
              <a:buSzTx/>
              <a:buNone/>
              <a:defRPr b="1" sz="4560"/>
            </a:pPr>
            <a:r>
              <a:t>PLEASE NOTE: In the process of displaying this window, Winlink may ask if you wish to refresh the server list and path quality estimates. If you are in the middle of an emergency or exercise, </a:t>
            </a:r>
            <a:r>
              <a:rPr>
                <a:solidFill>
                  <a:schemeClr val="accent5">
                    <a:hueOff val="-82419"/>
                    <a:satOff val="-9513"/>
                    <a:lumOff val="-16343"/>
                  </a:schemeClr>
                </a:solidFill>
              </a:rPr>
              <a:t>YOU DO NOT WANT TO DO THIS.</a:t>
            </a:r>
            <a:r>
              <a:t> Updating these figures will both require a significant amount of time and internet bandwidth, and you will be unable to do anything until it completes. </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3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53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53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53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530">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530"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What we'll cover"/>
          <p:cNvSpPr txBox="1"/>
          <p:nvPr>
            <p:ph type="title"/>
          </p:nvPr>
        </p:nvSpPr>
        <p:spPr>
          <a:prstGeom prst="rect">
            <a:avLst/>
          </a:prstGeom>
        </p:spPr>
        <p:txBody>
          <a:bodyPr/>
          <a:lstStyle/>
          <a:p>
            <a:pPr/>
            <a:r>
              <a:t>What we'll cover</a:t>
            </a:r>
          </a:p>
        </p:txBody>
      </p:sp>
      <p:sp>
        <p:nvSpPr>
          <p:cNvPr id="127" name="Why Winlink?…"/>
          <p:cNvSpPr txBox="1"/>
          <p:nvPr>
            <p:ph type="body" idx="1"/>
          </p:nvPr>
        </p:nvSpPr>
        <p:spPr>
          <a:prstGeom prst="rect">
            <a:avLst/>
          </a:prstGeom>
        </p:spPr>
        <p:txBody>
          <a:bodyPr/>
          <a:lstStyle/>
          <a:p>
            <a:pPr/>
            <a:r>
              <a:t>Why Winlink?</a:t>
            </a:r>
          </a:p>
          <a:p>
            <a:pPr>
              <a:defRPr>
                <a:solidFill>
                  <a:srgbClr val="929292"/>
                </a:solidFill>
              </a:defRPr>
            </a:pPr>
            <a:r>
              <a:t>The Winlink workflow model</a:t>
            </a:r>
          </a:p>
          <a:p>
            <a:pPr>
              <a:defRPr>
                <a:solidFill>
                  <a:srgbClr val="929292"/>
                </a:solidFill>
              </a:defRPr>
            </a:pPr>
            <a:r>
              <a:t>How to perform basic Winlink functions</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2" name="2.3.2 Select a Server from a List"/>
          <p:cNvSpPr txBox="1"/>
          <p:nvPr>
            <p:ph type="title"/>
          </p:nvPr>
        </p:nvSpPr>
        <p:spPr>
          <a:prstGeom prst="rect">
            <a:avLst/>
          </a:prstGeom>
        </p:spPr>
        <p:txBody>
          <a:bodyPr/>
          <a:lstStyle/>
          <a:p>
            <a:pPr/>
            <a:r>
              <a:t>2.3.2 Select a Server from a List</a:t>
            </a:r>
          </a:p>
        </p:txBody>
      </p:sp>
      <p:pic>
        <p:nvPicPr>
          <p:cNvPr id="533" name="12-VARA-session.png" descr="12-VARA-session.png"/>
          <p:cNvPicPr>
            <a:picLocks noChangeAspect="1"/>
          </p:cNvPicPr>
          <p:nvPr/>
        </p:nvPicPr>
        <p:blipFill>
          <a:blip r:embed="rId2">
            <a:extLst/>
          </a:blip>
          <a:stretch>
            <a:fillRect/>
          </a:stretch>
        </p:blipFill>
        <p:spPr>
          <a:xfrm>
            <a:off x="502776" y="2729741"/>
            <a:ext cx="11787996" cy="3850112"/>
          </a:xfrm>
          <a:prstGeom prst="rect">
            <a:avLst/>
          </a:prstGeom>
          <a:ln w="12700">
            <a:miter lim="400000"/>
          </a:ln>
        </p:spPr>
      </p:pic>
      <p:pic>
        <p:nvPicPr>
          <p:cNvPr id="534" name="15-Server-selection.png" descr="15-Server-selection.png"/>
          <p:cNvPicPr>
            <a:picLocks noChangeAspect="1"/>
          </p:cNvPicPr>
          <p:nvPr/>
        </p:nvPicPr>
        <p:blipFill>
          <a:blip r:embed="rId3">
            <a:extLst/>
          </a:blip>
          <a:stretch>
            <a:fillRect/>
          </a:stretch>
        </p:blipFill>
        <p:spPr>
          <a:xfrm>
            <a:off x="12502502" y="2698750"/>
            <a:ext cx="12065001" cy="10198100"/>
          </a:xfrm>
          <a:prstGeom prst="rect">
            <a:avLst/>
          </a:prstGeom>
          <a:ln w="12700">
            <a:miter lim="400000"/>
          </a:ln>
        </p:spPr>
      </p:pic>
      <p:sp>
        <p:nvSpPr>
          <p:cNvPr id="535" name="Click Channel Selection in the VARA session window…"/>
          <p:cNvSpPr txBox="1"/>
          <p:nvPr>
            <p:ph type="body" sz="quarter" idx="1"/>
          </p:nvPr>
        </p:nvSpPr>
        <p:spPr>
          <a:xfrm>
            <a:off x="1693853" y="7400697"/>
            <a:ext cx="6016246" cy="4288407"/>
          </a:xfrm>
          <a:prstGeom prst="rect">
            <a:avLst/>
          </a:prstGeom>
        </p:spPr>
        <p:txBody>
          <a:bodyPr/>
          <a:lstStyle/>
          <a:p>
            <a:pPr marL="703791" indent="-703791">
              <a:buSzPct val="100000"/>
              <a:buAutoNum type="arabicPeriod" startAt="1"/>
            </a:pPr>
            <a:r>
              <a:t>Click </a:t>
            </a:r>
            <a:r>
              <a:rPr i="1"/>
              <a:t>Channel Selection</a:t>
            </a:r>
            <a:r>
              <a:t> in the VARA session window</a:t>
            </a:r>
          </a:p>
          <a:p>
            <a:pPr marL="703791" indent="-703791">
              <a:buSzPct val="100000"/>
              <a:buAutoNum type="arabicPeriod" startAt="1"/>
            </a:pPr>
            <a:r>
              <a:t>Double-click on the server you want to connect to</a:t>
            </a:r>
          </a:p>
        </p:txBody>
      </p:sp>
      <p:grpSp>
        <p:nvGrpSpPr>
          <p:cNvPr id="538" name="Group"/>
          <p:cNvGrpSpPr/>
          <p:nvPr/>
        </p:nvGrpSpPr>
        <p:grpSpPr>
          <a:xfrm>
            <a:off x="3977653" y="2010904"/>
            <a:ext cx="1800747" cy="1594368"/>
            <a:chOff x="0" y="0"/>
            <a:chExt cx="1800746" cy="1594367"/>
          </a:xfrm>
        </p:grpSpPr>
        <p:sp>
          <p:nvSpPr>
            <p:cNvPr id="536" name="Rounded Rectangle"/>
            <p:cNvSpPr/>
            <p:nvPr/>
          </p:nvSpPr>
          <p:spPr>
            <a:xfrm>
              <a:off x="0" y="1147835"/>
              <a:ext cx="1800747" cy="446533"/>
            </a:xfrm>
            <a:prstGeom prst="roundRect">
              <a:avLst>
                <a:gd name="adj" fmla="val 42662"/>
              </a:avLst>
            </a:prstGeom>
            <a:noFill/>
            <a:ln w="101600" cap="flat">
              <a:solidFill>
                <a:schemeClr val="accent3"/>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537" name="1"/>
            <p:cNvSpPr/>
            <p:nvPr/>
          </p:nvSpPr>
          <p:spPr>
            <a:xfrm>
              <a:off x="302586" y="0"/>
              <a:ext cx="1062026" cy="1062025"/>
            </a:xfrm>
            <a:prstGeom prst="ellipse">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0" sz="5800">
                  <a:solidFill>
                    <a:srgbClr val="FFFFFF"/>
                  </a:solidFill>
                  <a:latin typeface="+mn-lt"/>
                  <a:ea typeface="+mn-ea"/>
                  <a:cs typeface="+mn-cs"/>
                  <a:sym typeface="Helvetica Neue Medium"/>
                </a:defRPr>
              </a:lvl1pPr>
            </a:lstStyle>
            <a:p>
              <a:pPr/>
              <a:r>
                <a:t>1</a:t>
              </a:r>
            </a:p>
          </p:txBody>
        </p:sp>
      </p:grpSp>
      <p:grpSp>
        <p:nvGrpSpPr>
          <p:cNvPr id="541" name="Group"/>
          <p:cNvGrpSpPr/>
          <p:nvPr/>
        </p:nvGrpSpPr>
        <p:grpSpPr>
          <a:xfrm>
            <a:off x="11339352" y="9427321"/>
            <a:ext cx="12030241" cy="1062026"/>
            <a:chOff x="0" y="0"/>
            <a:chExt cx="12030240" cy="1062024"/>
          </a:xfrm>
        </p:grpSpPr>
        <p:sp>
          <p:nvSpPr>
            <p:cNvPr id="539" name="Rounded Rectangle"/>
            <p:cNvSpPr/>
            <p:nvPr/>
          </p:nvSpPr>
          <p:spPr>
            <a:xfrm>
              <a:off x="2361058" y="299355"/>
              <a:ext cx="9669183" cy="595698"/>
            </a:xfrm>
            <a:prstGeom prst="roundRect">
              <a:avLst>
                <a:gd name="adj" fmla="val 31979"/>
              </a:avLst>
            </a:prstGeom>
            <a:noFill/>
            <a:ln w="101600" cap="flat">
              <a:solidFill>
                <a:schemeClr val="accent3"/>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540" name="2"/>
            <p:cNvSpPr/>
            <p:nvPr/>
          </p:nvSpPr>
          <p:spPr>
            <a:xfrm>
              <a:off x="0" y="0"/>
              <a:ext cx="1062025" cy="1062025"/>
            </a:xfrm>
            <a:prstGeom prst="ellipse">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0" sz="5800">
                  <a:solidFill>
                    <a:srgbClr val="FFFFFF"/>
                  </a:solidFill>
                  <a:latin typeface="+mn-lt"/>
                  <a:ea typeface="+mn-ea"/>
                  <a:cs typeface="+mn-cs"/>
                  <a:sym typeface="Helvetica Neue Medium"/>
                </a:defRPr>
              </a:lvl1pPr>
            </a:lstStyle>
            <a:p>
              <a:pPr/>
              <a:r>
                <a:t>2</a:t>
              </a:r>
            </a:p>
          </p:txBody>
        </p:sp>
      </p:gr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5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5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41" grpId="3"/>
      <p:bldP build="whole" bldLvl="1" animBg="1" rev="0" advAuto="0" spid="538" grpId="1"/>
      <p:bldP build="whole" bldLvl="1" animBg="1" rev="0" advAuto="0" spid="534" grpId="2"/>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43" name="15-Server-selection.png" descr="15-Server-selection.png"/>
          <p:cNvPicPr>
            <a:picLocks noChangeAspect="1"/>
          </p:cNvPicPr>
          <p:nvPr/>
        </p:nvPicPr>
        <p:blipFill>
          <a:blip r:embed="rId2">
            <a:extLst/>
          </a:blip>
          <a:srcRect l="13554" t="32015" r="11474" b="4980"/>
          <a:stretch>
            <a:fillRect/>
          </a:stretch>
        </p:blipFill>
        <p:spPr>
          <a:xfrm>
            <a:off x="3405436" y="661954"/>
            <a:ext cx="17957914" cy="1275634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45" name="16-Server-selection-map.png" descr="16-Server-selection-map.png"/>
          <p:cNvPicPr>
            <a:picLocks noChangeAspect="1"/>
          </p:cNvPicPr>
          <p:nvPr/>
        </p:nvPicPr>
        <p:blipFill>
          <a:blip r:embed="rId2">
            <a:extLst/>
          </a:blip>
          <a:stretch>
            <a:fillRect/>
          </a:stretch>
        </p:blipFill>
        <p:spPr>
          <a:xfrm>
            <a:off x="12464019" y="2701477"/>
            <a:ext cx="16768829" cy="10558151"/>
          </a:xfrm>
          <a:prstGeom prst="rect">
            <a:avLst/>
          </a:prstGeom>
          <a:ln w="12700">
            <a:miter lim="400000"/>
          </a:ln>
        </p:spPr>
      </p:pic>
      <p:sp>
        <p:nvSpPr>
          <p:cNvPr id="546" name="2.3.2 Select a Server from a Map"/>
          <p:cNvSpPr txBox="1"/>
          <p:nvPr>
            <p:ph type="title"/>
          </p:nvPr>
        </p:nvSpPr>
        <p:spPr>
          <a:prstGeom prst="rect">
            <a:avLst/>
          </a:prstGeom>
        </p:spPr>
        <p:txBody>
          <a:bodyPr/>
          <a:lstStyle>
            <a:lvl1pPr defTabSz="800735">
              <a:defRPr sz="10864"/>
            </a:lvl1pPr>
          </a:lstStyle>
          <a:p>
            <a:pPr/>
            <a:r>
              <a:t>2.3.2 Select a Server from a Map</a:t>
            </a:r>
          </a:p>
        </p:txBody>
      </p:sp>
      <p:pic>
        <p:nvPicPr>
          <p:cNvPr id="547" name="12-VARA-session.png" descr="12-VARA-session.png"/>
          <p:cNvPicPr>
            <a:picLocks noChangeAspect="1"/>
          </p:cNvPicPr>
          <p:nvPr/>
        </p:nvPicPr>
        <p:blipFill>
          <a:blip r:embed="rId3">
            <a:extLst/>
          </a:blip>
          <a:stretch>
            <a:fillRect/>
          </a:stretch>
        </p:blipFill>
        <p:spPr>
          <a:xfrm>
            <a:off x="502776" y="2729741"/>
            <a:ext cx="11787996" cy="3850112"/>
          </a:xfrm>
          <a:prstGeom prst="rect">
            <a:avLst/>
          </a:prstGeom>
          <a:ln w="12700">
            <a:miter lim="400000"/>
          </a:ln>
        </p:spPr>
      </p:pic>
      <p:sp>
        <p:nvSpPr>
          <p:cNvPr id="548" name="Click Map in the VARA session window…"/>
          <p:cNvSpPr txBox="1"/>
          <p:nvPr>
            <p:ph type="body" sz="quarter" idx="1"/>
          </p:nvPr>
        </p:nvSpPr>
        <p:spPr>
          <a:xfrm>
            <a:off x="1693853" y="7400697"/>
            <a:ext cx="6016246" cy="4288407"/>
          </a:xfrm>
          <a:prstGeom prst="rect">
            <a:avLst/>
          </a:prstGeom>
        </p:spPr>
        <p:txBody>
          <a:bodyPr/>
          <a:lstStyle/>
          <a:p>
            <a:pPr marL="703791" indent="-703791">
              <a:buSzPct val="100000"/>
              <a:buAutoNum type="arabicPeriod" startAt="1"/>
            </a:pPr>
            <a:r>
              <a:t>Click </a:t>
            </a:r>
            <a:r>
              <a:rPr i="1"/>
              <a:t>Map</a:t>
            </a:r>
            <a:r>
              <a:t> in the VARA session window</a:t>
            </a:r>
          </a:p>
          <a:p>
            <a:pPr marL="703791" indent="-703791">
              <a:buSzPct val="100000"/>
              <a:buAutoNum type="arabicPeriod" startAt="1"/>
            </a:pPr>
            <a:r>
              <a:t>Double-click on the green server marker you want to connect to</a:t>
            </a:r>
          </a:p>
        </p:txBody>
      </p:sp>
      <p:grpSp>
        <p:nvGrpSpPr>
          <p:cNvPr id="551" name="Group"/>
          <p:cNvGrpSpPr/>
          <p:nvPr/>
        </p:nvGrpSpPr>
        <p:grpSpPr>
          <a:xfrm>
            <a:off x="5391636" y="2010904"/>
            <a:ext cx="1062026" cy="1594368"/>
            <a:chOff x="0" y="0"/>
            <a:chExt cx="1062024" cy="1594367"/>
          </a:xfrm>
        </p:grpSpPr>
        <p:sp>
          <p:nvSpPr>
            <p:cNvPr id="549" name="Rounded Rectangle"/>
            <p:cNvSpPr/>
            <p:nvPr/>
          </p:nvSpPr>
          <p:spPr>
            <a:xfrm>
              <a:off x="214324" y="1147835"/>
              <a:ext cx="633377" cy="446533"/>
            </a:xfrm>
            <a:prstGeom prst="roundRect">
              <a:avLst>
                <a:gd name="adj" fmla="val 42662"/>
              </a:avLst>
            </a:prstGeom>
            <a:noFill/>
            <a:ln w="101600" cap="flat">
              <a:solidFill>
                <a:schemeClr val="accent3"/>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550" name="1"/>
            <p:cNvSpPr/>
            <p:nvPr/>
          </p:nvSpPr>
          <p:spPr>
            <a:xfrm>
              <a:off x="0" y="0"/>
              <a:ext cx="1062025" cy="1062025"/>
            </a:xfrm>
            <a:prstGeom prst="ellipse">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0" sz="5800">
                  <a:solidFill>
                    <a:srgbClr val="FFFFFF"/>
                  </a:solidFill>
                  <a:latin typeface="+mn-lt"/>
                  <a:ea typeface="+mn-ea"/>
                  <a:cs typeface="+mn-cs"/>
                  <a:sym typeface="Helvetica Neue Medium"/>
                </a:defRPr>
              </a:lvl1pPr>
            </a:lstStyle>
            <a:p>
              <a:pPr/>
              <a:r>
                <a:t>1</a:t>
              </a:r>
            </a:p>
          </p:txBody>
        </p:sp>
      </p:grpSp>
      <p:grpSp>
        <p:nvGrpSpPr>
          <p:cNvPr id="554" name="Group"/>
          <p:cNvGrpSpPr/>
          <p:nvPr/>
        </p:nvGrpSpPr>
        <p:grpSpPr>
          <a:xfrm>
            <a:off x="18038050" y="4524697"/>
            <a:ext cx="2189773" cy="1062026"/>
            <a:chOff x="0" y="0"/>
            <a:chExt cx="2189771" cy="1062024"/>
          </a:xfrm>
        </p:grpSpPr>
        <p:sp>
          <p:nvSpPr>
            <p:cNvPr id="552" name="Rounded Rectangle"/>
            <p:cNvSpPr/>
            <p:nvPr/>
          </p:nvSpPr>
          <p:spPr>
            <a:xfrm>
              <a:off x="1229346" y="233164"/>
              <a:ext cx="960426" cy="595698"/>
            </a:xfrm>
            <a:prstGeom prst="roundRect">
              <a:avLst>
                <a:gd name="adj" fmla="val 31979"/>
              </a:avLst>
            </a:prstGeom>
            <a:noFill/>
            <a:ln w="101600" cap="flat">
              <a:solidFill>
                <a:schemeClr val="accent3"/>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553" name="2"/>
            <p:cNvSpPr/>
            <p:nvPr/>
          </p:nvSpPr>
          <p:spPr>
            <a:xfrm>
              <a:off x="0" y="0"/>
              <a:ext cx="1062025" cy="1062025"/>
            </a:xfrm>
            <a:prstGeom prst="ellipse">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0" sz="5800">
                  <a:solidFill>
                    <a:srgbClr val="FFFFFF"/>
                  </a:solidFill>
                  <a:latin typeface="+mn-lt"/>
                  <a:ea typeface="+mn-ea"/>
                  <a:cs typeface="+mn-cs"/>
                  <a:sym typeface="Helvetica Neue Medium"/>
                </a:defRPr>
              </a:lvl1pPr>
            </a:lstStyle>
            <a:p>
              <a:pPr/>
              <a:r>
                <a:t>2</a:t>
              </a:r>
            </a:p>
          </p:txBody>
        </p:sp>
      </p:gr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5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51" grpId="1"/>
      <p:bldP build="whole" bldLvl="1" animBg="1" rev="0" advAuto="0" spid="554" grpId="2"/>
    </p:bldLst>
  </p:timing>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6" name="But What Server Should I Choose?"/>
          <p:cNvSpPr txBox="1"/>
          <p:nvPr>
            <p:ph type="title"/>
          </p:nvPr>
        </p:nvSpPr>
        <p:spPr>
          <a:prstGeom prst="rect">
            <a:avLst/>
          </a:prstGeom>
        </p:spPr>
        <p:txBody>
          <a:bodyPr/>
          <a:lstStyle>
            <a:lvl1pPr defTabSz="751205">
              <a:defRPr sz="10192"/>
            </a:lvl1pPr>
          </a:lstStyle>
          <a:p>
            <a:pPr/>
            <a:r>
              <a:t>But What Server Should I Choose?</a:t>
            </a:r>
          </a:p>
        </p:txBody>
      </p:sp>
      <p:sp>
        <p:nvSpPr>
          <p:cNvPr id="557" name="Choose whatever server you believe will provide the best connection based on current conditions and equipment!…"/>
          <p:cNvSpPr txBox="1"/>
          <p:nvPr>
            <p:ph type="body" idx="1"/>
          </p:nvPr>
        </p:nvSpPr>
        <p:spPr>
          <a:prstGeom prst="rect">
            <a:avLst/>
          </a:prstGeom>
        </p:spPr>
        <p:txBody>
          <a:bodyPr/>
          <a:lstStyle/>
          <a:p>
            <a:pPr marL="0" indent="0">
              <a:buSzTx/>
              <a:buNone/>
            </a:pPr>
            <a:r>
              <a:t>Choose whatever server you believe will provide the best connection based on current conditions and equipment!</a:t>
            </a:r>
          </a:p>
          <a:p>
            <a:pPr marL="0" indent="0">
              <a:buSzTx/>
              <a:buNone/>
            </a:pPr>
            <a:r>
              <a:t>However, In case of an actual emergency where the internet is not available locally, you should choose a server that is outside the area of internet disruption. This is one of the situations where having long-distance HF links can be very important.</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5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55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55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557">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557" grpId="1"/>
    </p:bldLst>
  </p:timing>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59" name="17-callsign-frequency.png" descr="17-callsign-frequency.png"/>
          <p:cNvPicPr>
            <a:picLocks noChangeAspect="1"/>
          </p:cNvPicPr>
          <p:nvPr/>
        </p:nvPicPr>
        <p:blipFill>
          <a:blip r:embed="rId2">
            <a:extLst/>
          </a:blip>
          <a:srcRect l="0" t="0" r="0" b="43117"/>
          <a:stretch>
            <a:fillRect/>
          </a:stretch>
        </p:blipFill>
        <p:spPr>
          <a:xfrm>
            <a:off x="1346468" y="2205223"/>
            <a:ext cx="11586106" cy="2031179"/>
          </a:xfrm>
          <a:prstGeom prst="rect">
            <a:avLst/>
          </a:prstGeom>
          <a:ln w="12700">
            <a:miter lim="400000"/>
          </a:ln>
        </p:spPr>
      </p:pic>
      <p:sp>
        <p:nvSpPr>
          <p:cNvPr id="560" name="2.3.3 Starting VARA transmission"/>
          <p:cNvSpPr txBox="1"/>
          <p:nvPr>
            <p:ph type="title"/>
          </p:nvPr>
        </p:nvSpPr>
        <p:spPr>
          <a:xfrm>
            <a:off x="1689100" y="-86073"/>
            <a:ext cx="21005800" cy="2286001"/>
          </a:xfrm>
          <a:prstGeom prst="rect">
            <a:avLst/>
          </a:prstGeom>
        </p:spPr>
        <p:txBody>
          <a:bodyPr/>
          <a:lstStyle>
            <a:lvl1pPr defTabSz="792479">
              <a:defRPr sz="10752"/>
            </a:lvl1pPr>
          </a:lstStyle>
          <a:p>
            <a:pPr/>
            <a:r>
              <a:t>2.3.3 Starting VARA transmission</a:t>
            </a:r>
          </a:p>
        </p:txBody>
      </p:sp>
      <p:sp>
        <p:nvSpPr>
          <p:cNvPr id="561" name="Click Start in the VARA session window.…"/>
          <p:cNvSpPr txBox="1"/>
          <p:nvPr>
            <p:ph type="body" sz="half" idx="1"/>
          </p:nvPr>
        </p:nvSpPr>
        <p:spPr>
          <a:xfrm>
            <a:off x="957732" y="4172270"/>
            <a:ext cx="8220802" cy="9296401"/>
          </a:xfrm>
          <a:prstGeom prst="rect">
            <a:avLst/>
          </a:prstGeom>
        </p:spPr>
        <p:txBody>
          <a:bodyPr/>
          <a:lstStyle/>
          <a:p>
            <a:pPr marL="703791" indent="-703791">
              <a:buSzPct val="100000"/>
              <a:buAutoNum type="arabicPeriod" startAt="1"/>
            </a:pPr>
            <a:r>
              <a:t>Click </a:t>
            </a:r>
            <a:r>
              <a:rPr i="1"/>
              <a:t>Start</a:t>
            </a:r>
            <a:r>
              <a:t> in the VARA session window.</a:t>
            </a:r>
          </a:p>
          <a:p>
            <a:pPr marL="703791" indent="-703791">
              <a:buSzPct val="100000"/>
              <a:buAutoNum type="arabicPeriod" startAt="1"/>
            </a:pPr>
            <a:r>
              <a:t>VARA should begin keying the transmitter with connection requests to the server</a:t>
            </a:r>
          </a:p>
          <a:p>
            <a:pPr marL="703791" indent="-703791">
              <a:buSzPct val="100000"/>
              <a:buAutoNum type="arabicPeriod" startAt="1"/>
            </a:pPr>
            <a:r>
              <a:t>The VARA UI screen displays performance metrics once a connection gets made.</a:t>
            </a:r>
          </a:p>
          <a:p>
            <a:pPr marL="703791" indent="-703791">
              <a:buSzPct val="100000"/>
              <a:buAutoNum type="arabicPeriod" startAt="1"/>
            </a:pPr>
            <a:r>
              <a:t>The session will eventually time out or complete.</a:t>
            </a:r>
          </a:p>
        </p:txBody>
      </p:sp>
      <p:grpSp>
        <p:nvGrpSpPr>
          <p:cNvPr id="564" name="Group"/>
          <p:cNvGrpSpPr/>
          <p:nvPr/>
        </p:nvGrpSpPr>
        <p:grpSpPr>
          <a:xfrm>
            <a:off x="10294285" y="2436688"/>
            <a:ext cx="1907154" cy="1062026"/>
            <a:chOff x="0" y="0"/>
            <a:chExt cx="1907152" cy="1062024"/>
          </a:xfrm>
        </p:grpSpPr>
        <p:sp>
          <p:nvSpPr>
            <p:cNvPr id="562" name="Rounded Rectangle"/>
            <p:cNvSpPr/>
            <p:nvPr/>
          </p:nvSpPr>
          <p:spPr>
            <a:xfrm>
              <a:off x="0" y="82799"/>
              <a:ext cx="852211" cy="634674"/>
            </a:xfrm>
            <a:prstGeom prst="roundRect">
              <a:avLst>
                <a:gd name="adj" fmla="val 30015"/>
              </a:avLst>
            </a:prstGeom>
            <a:noFill/>
            <a:ln w="101600" cap="flat">
              <a:solidFill>
                <a:schemeClr val="accent3"/>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563" name="1"/>
            <p:cNvSpPr/>
            <p:nvPr/>
          </p:nvSpPr>
          <p:spPr>
            <a:xfrm>
              <a:off x="845128" y="0"/>
              <a:ext cx="1062025" cy="1062025"/>
            </a:xfrm>
            <a:prstGeom prst="ellipse">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0" sz="5800">
                  <a:solidFill>
                    <a:srgbClr val="FFFFFF"/>
                  </a:solidFill>
                  <a:latin typeface="+mn-lt"/>
                  <a:ea typeface="+mn-ea"/>
                  <a:cs typeface="+mn-cs"/>
                  <a:sym typeface="Helvetica Neue Medium"/>
                </a:defRPr>
              </a:lvl1pPr>
            </a:lstStyle>
            <a:p>
              <a:pPr/>
              <a:r>
                <a:t>1</a:t>
              </a:r>
            </a:p>
          </p:txBody>
        </p:sp>
      </p:grpSp>
      <p:pic>
        <p:nvPicPr>
          <p:cNvPr id="565" name="19-vara-connection.png" descr="19-vara-connection.png"/>
          <p:cNvPicPr>
            <a:picLocks noChangeAspect="1"/>
          </p:cNvPicPr>
          <p:nvPr/>
        </p:nvPicPr>
        <p:blipFill>
          <a:blip r:embed="rId3">
            <a:extLst/>
          </a:blip>
          <a:stretch>
            <a:fillRect/>
          </a:stretch>
        </p:blipFill>
        <p:spPr>
          <a:xfrm>
            <a:off x="10727928" y="4357303"/>
            <a:ext cx="13552583" cy="9296401"/>
          </a:xfrm>
          <a:prstGeom prst="rect">
            <a:avLst/>
          </a:prstGeom>
          <a:ln w="12700">
            <a:miter lim="400000"/>
          </a:ln>
        </p:spPr>
      </p:pic>
      <p:sp>
        <p:nvSpPr>
          <p:cNvPr id="566" name="2"/>
          <p:cNvSpPr/>
          <p:nvPr/>
        </p:nvSpPr>
        <p:spPr>
          <a:xfrm>
            <a:off x="9626738" y="8289457"/>
            <a:ext cx="1062026" cy="1062026"/>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5800">
                <a:solidFill>
                  <a:srgbClr val="FFFFFF"/>
                </a:solidFill>
                <a:latin typeface="+mn-lt"/>
                <a:ea typeface="+mn-ea"/>
                <a:cs typeface="+mn-cs"/>
                <a:sym typeface="Helvetica Neue Medium"/>
              </a:defRPr>
            </a:lvl1pPr>
          </a:lstStyle>
          <a:p>
            <a:pPr/>
            <a:r>
              <a:t>2</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566"/>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3" fill="hold">
                                  <p:stCondLst>
                                    <p:cond delay="0"/>
                                  </p:stCondLst>
                                  <p:iterate type="el" backwards="0">
                                    <p:tmAbs val="0"/>
                                  </p:iterate>
                                  <p:childTnLst>
                                    <p:set>
                                      <p:cBhvr>
                                        <p:cTn id="13" fill="hold"/>
                                        <p:tgtEl>
                                          <p:spTgt spid="5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65" grpId="3"/>
      <p:bldP build="whole" bldLvl="1" animBg="1" rev="0" advAuto="0" spid="564" grpId="1"/>
      <p:bldP build="whole" bldLvl="1" animBg="1" rev="0" advAuto="0" spid="566" grpId="2"/>
    </p:bldLst>
  </p:timing>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8" name="2.3.4 Connecting Using an ARDOP Session"/>
          <p:cNvSpPr txBox="1"/>
          <p:nvPr>
            <p:ph type="title"/>
          </p:nvPr>
        </p:nvSpPr>
        <p:spPr>
          <a:xfrm>
            <a:off x="1689100" y="-141282"/>
            <a:ext cx="21005800" cy="2286001"/>
          </a:xfrm>
          <a:prstGeom prst="rect">
            <a:avLst/>
          </a:prstGeom>
        </p:spPr>
        <p:txBody>
          <a:bodyPr/>
          <a:lstStyle>
            <a:lvl1pPr defTabSz="602615">
              <a:defRPr sz="8176"/>
            </a:lvl1pPr>
          </a:lstStyle>
          <a:p>
            <a:pPr/>
            <a:r>
              <a:t>2.3.4 Connecting Using an ARDOP Session</a:t>
            </a:r>
          </a:p>
        </p:txBody>
      </p:sp>
      <p:sp>
        <p:nvSpPr>
          <p:cNvPr id="569" name="It's the same sequence as VARA:…"/>
          <p:cNvSpPr txBox="1"/>
          <p:nvPr>
            <p:ph type="body" sz="half" idx="1"/>
          </p:nvPr>
        </p:nvSpPr>
        <p:spPr>
          <a:xfrm>
            <a:off x="700089" y="4401005"/>
            <a:ext cx="8450477" cy="9296401"/>
          </a:xfrm>
          <a:prstGeom prst="rect">
            <a:avLst/>
          </a:prstGeom>
        </p:spPr>
        <p:txBody>
          <a:bodyPr/>
          <a:lstStyle/>
          <a:p>
            <a:pPr marL="0" indent="0">
              <a:spcBef>
                <a:spcPts val="1500"/>
              </a:spcBef>
              <a:buSzTx/>
              <a:buNone/>
            </a:pPr>
            <a:r>
              <a:t>It's the same sequence as VARA:</a:t>
            </a:r>
          </a:p>
          <a:p>
            <a:pPr marL="703791" indent="-703791">
              <a:spcBef>
                <a:spcPts val="1500"/>
              </a:spcBef>
              <a:buSzPct val="100000"/>
              <a:buAutoNum type="arabicPeriod" startAt="1"/>
            </a:pPr>
            <a:r>
              <a:t>Choose </a:t>
            </a:r>
            <a:r>
              <a:rPr i="1"/>
              <a:t>ARDOP Winlink</a:t>
            </a:r>
            <a:r>
              <a:t> from the </a:t>
            </a:r>
            <a:r>
              <a:rPr i="1"/>
              <a:t>Open Session</a:t>
            </a:r>
            <a:r>
              <a:t> pull down menu</a:t>
            </a:r>
          </a:p>
          <a:p>
            <a:pPr marL="703791" indent="-703791">
              <a:spcBef>
                <a:spcPts val="1500"/>
              </a:spcBef>
              <a:buSzPct val="100000"/>
              <a:buAutoNum type="arabicPeriod" startAt="1"/>
            </a:pPr>
            <a:r>
              <a:t>Click </a:t>
            </a:r>
            <a:r>
              <a:rPr i="1"/>
              <a:t>Open Session</a:t>
            </a:r>
            <a:endParaRPr i="1"/>
          </a:p>
          <a:p>
            <a:pPr marL="703791" indent="-703791">
              <a:spcBef>
                <a:spcPts val="1500"/>
              </a:spcBef>
              <a:buSzPct val="100000"/>
              <a:buAutoNum type="arabicPeriod" startAt="1"/>
            </a:pPr>
            <a:r>
              <a:t>The ARDOP session and UI windows open</a:t>
            </a:r>
          </a:p>
          <a:p>
            <a:pPr marL="703791" indent="-703791">
              <a:spcBef>
                <a:spcPts val="1500"/>
              </a:spcBef>
              <a:buSzPct val="100000"/>
              <a:buAutoNum type="arabicPeriod" startAt="1"/>
            </a:pPr>
            <a:r>
              <a:t>Select a server just as we did with VARA</a:t>
            </a:r>
          </a:p>
          <a:p>
            <a:pPr marL="703791" indent="-703791">
              <a:spcBef>
                <a:spcPts val="1500"/>
              </a:spcBef>
              <a:buSzPct val="100000"/>
              <a:buAutoNum type="arabicPeriod" startAt="1"/>
            </a:pPr>
            <a:r>
              <a:t>Click </a:t>
            </a:r>
            <a:r>
              <a:rPr i="1"/>
              <a:t>Start</a:t>
            </a:r>
            <a:r>
              <a:t> in the ARDOP session window</a:t>
            </a:r>
          </a:p>
        </p:txBody>
      </p:sp>
      <p:pic>
        <p:nvPicPr>
          <p:cNvPr id="570" name="ARDOP clean.png" descr="ARDOP clean.png"/>
          <p:cNvPicPr>
            <a:picLocks noChangeAspect="1"/>
          </p:cNvPicPr>
          <p:nvPr/>
        </p:nvPicPr>
        <p:blipFill>
          <a:blip r:embed="rId2">
            <a:extLst/>
          </a:blip>
          <a:stretch>
            <a:fillRect/>
          </a:stretch>
        </p:blipFill>
        <p:spPr>
          <a:xfrm>
            <a:off x="10025820" y="2552946"/>
            <a:ext cx="14259049" cy="11115681"/>
          </a:xfrm>
          <a:prstGeom prst="rect">
            <a:avLst/>
          </a:prstGeom>
          <a:ln w="12700">
            <a:miter lim="400000"/>
          </a:ln>
        </p:spPr>
      </p:pic>
      <p:pic>
        <p:nvPicPr>
          <p:cNvPr id="571" name="Screenshot 2023-05-05 at 5.08.14 PM.jpg" descr="Screenshot 2023-05-05 at 5.08.14 PM.jpg"/>
          <p:cNvPicPr>
            <a:picLocks noChangeAspect="1"/>
          </p:cNvPicPr>
          <p:nvPr/>
        </p:nvPicPr>
        <p:blipFill>
          <a:blip r:embed="rId3">
            <a:extLst/>
          </a:blip>
          <a:srcRect l="27315" t="0" r="0" b="0"/>
          <a:stretch>
            <a:fillRect/>
          </a:stretch>
        </p:blipFill>
        <p:spPr>
          <a:xfrm>
            <a:off x="308137" y="2549850"/>
            <a:ext cx="9531028" cy="1242281"/>
          </a:xfrm>
          <a:prstGeom prst="rect">
            <a:avLst/>
          </a:prstGeom>
          <a:ln w="12700">
            <a:miter lim="400000"/>
          </a:ln>
        </p:spPr>
      </p:pic>
      <p:grpSp>
        <p:nvGrpSpPr>
          <p:cNvPr id="574" name="Group"/>
          <p:cNvGrpSpPr/>
          <p:nvPr/>
        </p:nvGrpSpPr>
        <p:grpSpPr>
          <a:xfrm>
            <a:off x="6717258" y="1992501"/>
            <a:ext cx="2581089" cy="1594369"/>
            <a:chOff x="0" y="0"/>
            <a:chExt cx="2581087" cy="1594367"/>
          </a:xfrm>
        </p:grpSpPr>
        <p:sp>
          <p:nvSpPr>
            <p:cNvPr id="572" name="Rounded Rectangle"/>
            <p:cNvSpPr/>
            <p:nvPr/>
          </p:nvSpPr>
          <p:spPr>
            <a:xfrm>
              <a:off x="0" y="1147835"/>
              <a:ext cx="2581088" cy="446533"/>
            </a:xfrm>
            <a:prstGeom prst="roundRect">
              <a:avLst>
                <a:gd name="adj" fmla="val 42662"/>
              </a:avLst>
            </a:prstGeom>
            <a:noFill/>
            <a:ln w="101600" cap="flat">
              <a:solidFill>
                <a:schemeClr val="accent3"/>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573" name="1"/>
            <p:cNvSpPr/>
            <p:nvPr/>
          </p:nvSpPr>
          <p:spPr>
            <a:xfrm>
              <a:off x="654688" y="0"/>
              <a:ext cx="1062026" cy="1062025"/>
            </a:xfrm>
            <a:prstGeom prst="ellipse">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0" sz="5800">
                  <a:solidFill>
                    <a:srgbClr val="FFFFFF"/>
                  </a:solidFill>
                  <a:latin typeface="+mn-lt"/>
                  <a:ea typeface="+mn-ea"/>
                  <a:cs typeface="+mn-cs"/>
                  <a:sym typeface="Helvetica Neue Medium"/>
                </a:defRPr>
              </a:lvl1pPr>
            </a:lstStyle>
            <a:p>
              <a:pPr/>
              <a:r>
                <a:t>1</a:t>
              </a:r>
            </a:p>
          </p:txBody>
        </p:sp>
      </p:grpSp>
      <p:grpSp>
        <p:nvGrpSpPr>
          <p:cNvPr id="577" name="Group"/>
          <p:cNvGrpSpPr/>
          <p:nvPr/>
        </p:nvGrpSpPr>
        <p:grpSpPr>
          <a:xfrm>
            <a:off x="5146519" y="1992501"/>
            <a:ext cx="1484439" cy="1594369"/>
            <a:chOff x="0" y="0"/>
            <a:chExt cx="1484438" cy="1594367"/>
          </a:xfrm>
        </p:grpSpPr>
        <p:sp>
          <p:nvSpPr>
            <p:cNvPr id="575" name="Rounded Rectangle"/>
            <p:cNvSpPr/>
            <p:nvPr/>
          </p:nvSpPr>
          <p:spPr>
            <a:xfrm>
              <a:off x="0" y="1147835"/>
              <a:ext cx="1484439" cy="446533"/>
            </a:xfrm>
            <a:prstGeom prst="roundRect">
              <a:avLst>
                <a:gd name="adj" fmla="val 42662"/>
              </a:avLst>
            </a:prstGeom>
            <a:noFill/>
            <a:ln w="101600" cap="flat">
              <a:solidFill>
                <a:schemeClr val="accent3"/>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576" name="2"/>
            <p:cNvSpPr/>
            <p:nvPr/>
          </p:nvSpPr>
          <p:spPr>
            <a:xfrm>
              <a:off x="285464" y="0"/>
              <a:ext cx="1062026" cy="1062025"/>
            </a:xfrm>
            <a:prstGeom prst="ellipse">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0" sz="5800">
                  <a:solidFill>
                    <a:srgbClr val="FFFFFF"/>
                  </a:solidFill>
                  <a:latin typeface="+mn-lt"/>
                  <a:ea typeface="+mn-ea"/>
                  <a:cs typeface="+mn-cs"/>
                  <a:sym typeface="Helvetica Neue Medium"/>
                </a:defRPr>
              </a:lvl1pPr>
            </a:lstStyle>
            <a:p>
              <a:pPr/>
              <a:r>
                <a:t>2</a:t>
              </a:r>
            </a:p>
          </p:txBody>
        </p:sp>
      </p:grpSp>
      <p:grpSp>
        <p:nvGrpSpPr>
          <p:cNvPr id="580" name="Group"/>
          <p:cNvGrpSpPr/>
          <p:nvPr/>
        </p:nvGrpSpPr>
        <p:grpSpPr>
          <a:xfrm>
            <a:off x="15607402" y="4148778"/>
            <a:ext cx="1702044" cy="1699842"/>
            <a:chOff x="0" y="0"/>
            <a:chExt cx="1702043" cy="1699840"/>
          </a:xfrm>
        </p:grpSpPr>
        <p:sp>
          <p:nvSpPr>
            <p:cNvPr id="578" name="Rounded Rectangle"/>
            <p:cNvSpPr/>
            <p:nvPr/>
          </p:nvSpPr>
          <p:spPr>
            <a:xfrm>
              <a:off x="0" y="1253308"/>
              <a:ext cx="1702044" cy="446533"/>
            </a:xfrm>
            <a:prstGeom prst="roundRect">
              <a:avLst>
                <a:gd name="adj" fmla="val 42662"/>
              </a:avLst>
            </a:prstGeom>
            <a:noFill/>
            <a:ln w="101600" cap="flat">
              <a:solidFill>
                <a:schemeClr val="accent3"/>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579" name="4"/>
            <p:cNvSpPr/>
            <p:nvPr/>
          </p:nvSpPr>
          <p:spPr>
            <a:xfrm>
              <a:off x="319980" y="0"/>
              <a:ext cx="1062026" cy="1062025"/>
            </a:xfrm>
            <a:prstGeom prst="ellipse">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0" sz="5800">
                  <a:solidFill>
                    <a:srgbClr val="FFFFFF"/>
                  </a:solidFill>
                  <a:latin typeface="+mn-lt"/>
                  <a:ea typeface="+mn-ea"/>
                  <a:cs typeface="+mn-cs"/>
                  <a:sym typeface="Helvetica Neue Medium"/>
                </a:defRPr>
              </a:lvl1pPr>
            </a:lstStyle>
            <a:p>
              <a:pPr/>
              <a:r>
                <a:t>4</a:t>
              </a:r>
            </a:p>
          </p:txBody>
        </p:sp>
      </p:grpSp>
      <p:grpSp>
        <p:nvGrpSpPr>
          <p:cNvPr id="583" name="Group"/>
          <p:cNvGrpSpPr/>
          <p:nvPr/>
        </p:nvGrpSpPr>
        <p:grpSpPr>
          <a:xfrm>
            <a:off x="20577343" y="4148778"/>
            <a:ext cx="1062026" cy="1699842"/>
            <a:chOff x="0" y="0"/>
            <a:chExt cx="1062024" cy="1699840"/>
          </a:xfrm>
        </p:grpSpPr>
        <p:sp>
          <p:nvSpPr>
            <p:cNvPr id="581" name="Rounded Rectangle"/>
            <p:cNvSpPr/>
            <p:nvPr/>
          </p:nvSpPr>
          <p:spPr>
            <a:xfrm>
              <a:off x="50800" y="1253308"/>
              <a:ext cx="960458" cy="446533"/>
            </a:xfrm>
            <a:prstGeom prst="roundRect">
              <a:avLst>
                <a:gd name="adj" fmla="val 42662"/>
              </a:avLst>
            </a:prstGeom>
            <a:noFill/>
            <a:ln w="101600" cap="flat">
              <a:solidFill>
                <a:schemeClr val="accent3"/>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582" name="5"/>
            <p:cNvSpPr/>
            <p:nvPr/>
          </p:nvSpPr>
          <p:spPr>
            <a:xfrm>
              <a:off x="0" y="0"/>
              <a:ext cx="1062025" cy="1062025"/>
            </a:xfrm>
            <a:prstGeom prst="ellipse">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0" sz="5800">
                  <a:solidFill>
                    <a:srgbClr val="FFFFFF"/>
                  </a:solidFill>
                  <a:latin typeface="+mn-lt"/>
                  <a:ea typeface="+mn-ea"/>
                  <a:cs typeface="+mn-cs"/>
                  <a:sym typeface="Helvetica Neue Medium"/>
                </a:defRPr>
              </a:lvl1pPr>
            </a:lstStyle>
            <a:p>
              <a:pPr/>
              <a:r>
                <a:t>5</a:t>
              </a:r>
            </a:p>
          </p:txBody>
        </p:sp>
      </p:grpSp>
      <p:sp>
        <p:nvSpPr>
          <p:cNvPr id="584" name="3"/>
          <p:cNvSpPr/>
          <p:nvPr/>
        </p:nvSpPr>
        <p:spPr>
          <a:xfrm>
            <a:off x="17363287" y="8197442"/>
            <a:ext cx="1062026" cy="1062025"/>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5800">
                <a:solidFill>
                  <a:srgbClr val="FFFFFF"/>
                </a:solidFill>
                <a:latin typeface="+mn-lt"/>
                <a:ea typeface="+mn-ea"/>
                <a:cs typeface="+mn-cs"/>
                <a:sym typeface="Helvetica Neue Medium"/>
              </a:defRPr>
            </a:lvl1pPr>
          </a:lstStyle>
          <a:p>
            <a:pPr/>
            <a:r>
              <a:t>3</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5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584"/>
                                        </p:tgtEl>
                                        <p:attrNameLst>
                                          <p:attrName>style.visibility</p:attrName>
                                        </p:attrNameLst>
                                      </p:cBhvr>
                                      <p:to>
                                        <p:strVal val="visible"/>
                                      </p:to>
                                    </p:set>
                                  </p:childTnLst>
                                </p:cTn>
                              </p:par>
                            </p:childTnLst>
                          </p:cTn>
                        </p:par>
                        <p:par>
                          <p:cTn id="15" fill="hold">
                            <p:stCondLst>
                              <p:cond delay="0"/>
                            </p:stCondLst>
                            <p:childTnLst>
                              <p:par>
                                <p:cTn id="16" presetClass="entr" nodeType="afterEffect" presetSubtype="0" presetID="1" grpId="4" fill="hold">
                                  <p:stCondLst>
                                    <p:cond delay="0"/>
                                  </p:stCondLst>
                                  <p:iterate type="el" backwards="0">
                                    <p:tmAbs val="0"/>
                                  </p:iterate>
                                  <p:childTnLst>
                                    <p:set>
                                      <p:cBhvr>
                                        <p:cTn id="17" fill="hold"/>
                                        <p:tgtEl>
                                          <p:spTgt spid="57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0" presetID="1" grpId="5" fill="hold">
                                  <p:stCondLst>
                                    <p:cond delay="0"/>
                                  </p:stCondLst>
                                  <p:iterate type="el" backwards="0">
                                    <p:tmAbs val="0"/>
                                  </p:iterate>
                                  <p:childTnLst>
                                    <p:set>
                                      <p:cBhvr>
                                        <p:cTn id="21" fill="hold"/>
                                        <p:tgtEl>
                                          <p:spTgt spid="58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0" presetID="1" grpId="6" fill="hold">
                                  <p:stCondLst>
                                    <p:cond delay="0"/>
                                  </p:stCondLst>
                                  <p:iterate type="el" backwards="0">
                                    <p:tmAbs val="0"/>
                                  </p:iterate>
                                  <p:childTnLst>
                                    <p:set>
                                      <p:cBhvr>
                                        <p:cTn id="25" fill="hold"/>
                                        <p:tgtEl>
                                          <p:spTgt spid="5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70" grpId="4"/>
      <p:bldP build="whole" bldLvl="1" animBg="1" rev="0" advAuto="0" spid="584" grpId="3"/>
      <p:bldP build="whole" bldLvl="1" animBg="1" rev="0" advAuto="0" spid="580" grpId="5"/>
      <p:bldP build="whole" bldLvl="1" animBg="1" rev="0" advAuto="0" spid="583" grpId="6"/>
      <p:bldP build="whole" bldLvl="1" animBg="1" rev="0" advAuto="0" spid="577" grpId="2"/>
      <p:bldP build="whole" bldLvl="1" animBg="1" rev="0" advAuto="0" spid="574" grpId="1"/>
    </p:bldLst>
  </p:timing>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6" name="Reading Emails"/>
          <p:cNvSpPr txBox="1"/>
          <p:nvPr>
            <p:ph type="title"/>
          </p:nvPr>
        </p:nvSpPr>
        <p:spPr>
          <a:prstGeom prst="rect">
            <a:avLst/>
          </a:prstGeom>
        </p:spPr>
        <p:txBody>
          <a:bodyPr/>
          <a:lstStyle>
            <a:lvl1pPr>
              <a:defRPr>
                <a:solidFill>
                  <a:schemeClr val="accent1">
                    <a:lumOff val="-13575"/>
                  </a:schemeClr>
                </a:solidFill>
              </a:defRPr>
            </a:lvl1pPr>
          </a:lstStyle>
          <a:p>
            <a:pPr/>
            <a:r>
              <a:t>Reading Emails</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8" name="3. Reading Messages"/>
          <p:cNvSpPr txBox="1"/>
          <p:nvPr>
            <p:ph type="title"/>
          </p:nvPr>
        </p:nvSpPr>
        <p:spPr>
          <a:prstGeom prst="rect">
            <a:avLst/>
          </a:prstGeom>
        </p:spPr>
        <p:txBody>
          <a:bodyPr/>
          <a:lstStyle/>
          <a:p>
            <a:pPr/>
            <a:r>
              <a:t>3. Reading Messages</a:t>
            </a:r>
          </a:p>
        </p:txBody>
      </p:sp>
      <p:sp>
        <p:nvSpPr>
          <p:cNvPr id="589" name="Reading emails works like most common email clients.…"/>
          <p:cNvSpPr txBox="1"/>
          <p:nvPr>
            <p:ph type="body" sz="half" idx="1"/>
          </p:nvPr>
        </p:nvSpPr>
        <p:spPr>
          <a:xfrm>
            <a:off x="460850" y="3149599"/>
            <a:ext cx="8450477" cy="9296401"/>
          </a:xfrm>
          <a:prstGeom prst="rect">
            <a:avLst/>
          </a:prstGeom>
        </p:spPr>
        <p:txBody>
          <a:bodyPr/>
          <a:lstStyle/>
          <a:p>
            <a:pPr marL="0" indent="0">
              <a:spcBef>
                <a:spcPts val="1500"/>
              </a:spcBef>
              <a:buSzTx/>
              <a:buNone/>
              <a:defRPr sz="3800"/>
            </a:pPr>
            <a:r>
              <a:t>Reading emails works like most common email clients.</a:t>
            </a:r>
          </a:p>
          <a:p>
            <a:pPr marL="703791" indent="-703791">
              <a:spcBef>
                <a:spcPts val="1500"/>
              </a:spcBef>
              <a:buSzPct val="100000"/>
              <a:buAutoNum type="arabicPeriod" startAt="1"/>
              <a:defRPr sz="3800"/>
            </a:pPr>
            <a:r>
              <a:t>New messages appear in your inbox and can be read in the preview pane.</a:t>
            </a:r>
          </a:p>
          <a:p>
            <a:pPr marL="703791" indent="-703791">
              <a:spcBef>
                <a:spcPts val="1500"/>
              </a:spcBef>
              <a:buSzPct val="100000"/>
              <a:buAutoNum type="arabicPeriod" startAt="1"/>
              <a:defRPr sz="3800">
                <a:solidFill>
                  <a:srgbClr val="D5D5D5"/>
                </a:solidFill>
              </a:defRPr>
            </a:pPr>
            <a:r>
              <a:t>Double-click on a message to show it in a new window.</a:t>
            </a:r>
            <a:endParaRPr i="1"/>
          </a:p>
          <a:p>
            <a:pPr marL="703791" indent="-703791">
              <a:spcBef>
                <a:spcPts val="1500"/>
              </a:spcBef>
              <a:buSzPct val="100000"/>
              <a:buAutoNum type="arabicPeriod" startAt="1"/>
              <a:defRPr sz="3800">
                <a:solidFill>
                  <a:srgbClr val="D5D5D5"/>
                </a:solidFill>
              </a:defRPr>
            </a:pPr>
            <a:r>
              <a:t>Opening a formatted message will display it in your browser</a:t>
            </a:r>
          </a:p>
        </p:txBody>
      </p:sp>
      <p:pic>
        <p:nvPicPr>
          <p:cNvPr id="590" name="21-winlink-inbox.png" descr="21-winlink-inbox.png"/>
          <p:cNvPicPr>
            <a:picLocks noChangeAspect="1"/>
          </p:cNvPicPr>
          <p:nvPr/>
        </p:nvPicPr>
        <p:blipFill>
          <a:blip r:embed="rId2">
            <a:extLst/>
          </a:blip>
          <a:stretch>
            <a:fillRect/>
          </a:stretch>
        </p:blipFill>
        <p:spPr>
          <a:xfrm>
            <a:off x="9183513" y="2701930"/>
            <a:ext cx="14910569" cy="10432367"/>
          </a:xfrm>
          <a:prstGeom prst="rect">
            <a:avLst/>
          </a:prstGeom>
          <a:ln w="12700">
            <a:miter lim="400000"/>
          </a:ln>
        </p:spPr>
      </p:pic>
      <p:sp>
        <p:nvSpPr>
          <p:cNvPr id="591" name="1"/>
          <p:cNvSpPr/>
          <p:nvPr/>
        </p:nvSpPr>
        <p:spPr>
          <a:xfrm>
            <a:off x="17235889" y="5418586"/>
            <a:ext cx="1062025" cy="1062026"/>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5800">
                <a:solidFill>
                  <a:srgbClr val="FFFFFF"/>
                </a:solidFill>
                <a:latin typeface="+mn-lt"/>
                <a:ea typeface="+mn-ea"/>
                <a:cs typeface="+mn-cs"/>
                <a:sym typeface="Helvetica Neue Medium"/>
              </a:defRPr>
            </a:lvl1pPr>
          </a:lstStyle>
          <a:p>
            <a:pPr/>
            <a:r>
              <a:t>1</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3" name="3. Reading Messages"/>
          <p:cNvSpPr txBox="1"/>
          <p:nvPr>
            <p:ph type="title"/>
          </p:nvPr>
        </p:nvSpPr>
        <p:spPr>
          <a:prstGeom prst="rect">
            <a:avLst/>
          </a:prstGeom>
        </p:spPr>
        <p:txBody>
          <a:bodyPr/>
          <a:lstStyle/>
          <a:p>
            <a:pPr/>
            <a:r>
              <a:t>3. Reading Messages</a:t>
            </a:r>
          </a:p>
        </p:txBody>
      </p:sp>
      <p:sp>
        <p:nvSpPr>
          <p:cNvPr id="594" name="Reading emails works like most common email clients.…"/>
          <p:cNvSpPr txBox="1"/>
          <p:nvPr>
            <p:ph type="body" sz="half" idx="1"/>
          </p:nvPr>
        </p:nvSpPr>
        <p:spPr>
          <a:xfrm>
            <a:off x="460850" y="3149599"/>
            <a:ext cx="8450477" cy="9296401"/>
          </a:xfrm>
          <a:prstGeom prst="rect">
            <a:avLst/>
          </a:prstGeom>
        </p:spPr>
        <p:txBody>
          <a:bodyPr/>
          <a:lstStyle/>
          <a:p>
            <a:pPr marL="0" indent="0">
              <a:spcBef>
                <a:spcPts val="1500"/>
              </a:spcBef>
              <a:buSzTx/>
              <a:buNone/>
              <a:defRPr sz="3800"/>
            </a:pPr>
            <a:r>
              <a:t>Reading emails works like most common email clients.</a:t>
            </a:r>
          </a:p>
          <a:p>
            <a:pPr marL="703791" indent="-703791">
              <a:spcBef>
                <a:spcPts val="1500"/>
              </a:spcBef>
              <a:buSzPct val="100000"/>
              <a:buAutoNum type="arabicPeriod" startAt="1"/>
              <a:defRPr sz="3800"/>
            </a:pPr>
            <a:r>
              <a:t>New messages appear in your inbox and can be read in the preview pane.</a:t>
            </a:r>
          </a:p>
          <a:p>
            <a:pPr marL="703791" indent="-703791">
              <a:spcBef>
                <a:spcPts val="1500"/>
              </a:spcBef>
              <a:buSzPct val="100000"/>
              <a:buAutoNum type="arabicPeriod" startAt="1"/>
              <a:defRPr sz="3800"/>
            </a:pPr>
            <a:r>
              <a:t>Double-click on a message to show it in a new window.</a:t>
            </a:r>
            <a:endParaRPr i="1"/>
          </a:p>
          <a:p>
            <a:pPr marL="703791" indent="-703791">
              <a:spcBef>
                <a:spcPts val="1500"/>
              </a:spcBef>
              <a:buSzPct val="100000"/>
              <a:buAutoNum type="arabicPeriod" startAt="1"/>
              <a:defRPr sz="3800">
                <a:solidFill>
                  <a:srgbClr val="D5D5D5"/>
                </a:solidFill>
              </a:defRPr>
            </a:pPr>
            <a:r>
              <a:t>Double-clicking on a formatted message will display it in your browser</a:t>
            </a:r>
          </a:p>
        </p:txBody>
      </p:sp>
      <p:sp>
        <p:nvSpPr>
          <p:cNvPr id="595" name="1"/>
          <p:cNvSpPr/>
          <p:nvPr/>
        </p:nvSpPr>
        <p:spPr>
          <a:xfrm>
            <a:off x="17235889" y="5418586"/>
            <a:ext cx="1062025" cy="1062026"/>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5800">
                <a:solidFill>
                  <a:srgbClr val="FFFFFF"/>
                </a:solidFill>
                <a:latin typeface="+mn-lt"/>
                <a:ea typeface="+mn-ea"/>
                <a:cs typeface="+mn-cs"/>
                <a:sym typeface="Helvetica Neue Medium"/>
              </a:defRPr>
            </a:lvl1pPr>
          </a:lstStyle>
          <a:p>
            <a:pPr/>
            <a:r>
              <a:t>1</a:t>
            </a:r>
          </a:p>
        </p:txBody>
      </p:sp>
      <p:pic>
        <p:nvPicPr>
          <p:cNvPr id="596" name="22-message-display.png" descr="22-message-display.png"/>
          <p:cNvPicPr>
            <a:picLocks noChangeAspect="1"/>
          </p:cNvPicPr>
          <p:nvPr/>
        </p:nvPicPr>
        <p:blipFill>
          <a:blip r:embed="rId2">
            <a:extLst/>
          </a:blip>
          <a:stretch>
            <a:fillRect/>
          </a:stretch>
        </p:blipFill>
        <p:spPr>
          <a:xfrm>
            <a:off x="9147378" y="2461462"/>
            <a:ext cx="14670326" cy="10256100"/>
          </a:xfrm>
          <a:prstGeom prst="rect">
            <a:avLst/>
          </a:prstGeom>
          <a:ln w="12700">
            <a:miter lim="400000"/>
          </a:ln>
        </p:spPr>
      </p:pic>
      <p:sp>
        <p:nvSpPr>
          <p:cNvPr id="597" name="2"/>
          <p:cNvSpPr/>
          <p:nvPr/>
        </p:nvSpPr>
        <p:spPr>
          <a:xfrm>
            <a:off x="18138849" y="9724893"/>
            <a:ext cx="1062026" cy="1062025"/>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5800">
                <a:solidFill>
                  <a:srgbClr val="FFFFFF"/>
                </a:solidFill>
                <a:latin typeface="+mn-lt"/>
                <a:ea typeface="+mn-ea"/>
                <a:cs typeface="+mn-cs"/>
                <a:sym typeface="Helvetica Neue Medium"/>
              </a:defRPr>
            </a:lvl1pPr>
          </a:lstStyle>
          <a:p>
            <a:pPr/>
            <a:r>
              <a:t>2</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9" name="3. Reading Messages"/>
          <p:cNvSpPr txBox="1"/>
          <p:nvPr>
            <p:ph type="title"/>
          </p:nvPr>
        </p:nvSpPr>
        <p:spPr>
          <a:xfrm>
            <a:off x="1689100" y="97957"/>
            <a:ext cx="21005800" cy="2286001"/>
          </a:xfrm>
          <a:prstGeom prst="rect">
            <a:avLst/>
          </a:prstGeom>
        </p:spPr>
        <p:txBody>
          <a:bodyPr/>
          <a:lstStyle/>
          <a:p>
            <a:pPr/>
            <a:r>
              <a:t>3. Reading Messages</a:t>
            </a:r>
          </a:p>
        </p:txBody>
      </p:sp>
      <p:sp>
        <p:nvSpPr>
          <p:cNvPr id="600" name="Reading emails works like most common email clients.…"/>
          <p:cNvSpPr txBox="1"/>
          <p:nvPr>
            <p:ph type="body" sz="half" idx="1"/>
          </p:nvPr>
        </p:nvSpPr>
        <p:spPr>
          <a:xfrm>
            <a:off x="460850" y="3149599"/>
            <a:ext cx="8450477" cy="9296401"/>
          </a:xfrm>
          <a:prstGeom prst="rect">
            <a:avLst/>
          </a:prstGeom>
        </p:spPr>
        <p:txBody>
          <a:bodyPr/>
          <a:lstStyle/>
          <a:p>
            <a:pPr marL="0" indent="0">
              <a:spcBef>
                <a:spcPts val="1500"/>
              </a:spcBef>
              <a:buSzTx/>
              <a:buNone/>
              <a:defRPr sz="3800"/>
            </a:pPr>
            <a:r>
              <a:t>Reading emails works like most common email clients.</a:t>
            </a:r>
          </a:p>
          <a:p>
            <a:pPr marL="703791" indent="-703791">
              <a:spcBef>
                <a:spcPts val="1500"/>
              </a:spcBef>
              <a:buSzPct val="100000"/>
              <a:buAutoNum type="arabicPeriod" startAt="1"/>
              <a:defRPr sz="3800"/>
            </a:pPr>
            <a:r>
              <a:t>New messages appear in your inbox and can be read in the preview pane.</a:t>
            </a:r>
          </a:p>
          <a:p>
            <a:pPr marL="703791" indent="-703791">
              <a:spcBef>
                <a:spcPts val="1500"/>
              </a:spcBef>
              <a:buSzPct val="100000"/>
              <a:buAutoNum type="arabicPeriod" startAt="1"/>
              <a:defRPr sz="3800"/>
            </a:pPr>
            <a:r>
              <a:t>Double-click on a message to show it in a new window.</a:t>
            </a:r>
            <a:endParaRPr i="1"/>
          </a:p>
          <a:p>
            <a:pPr marL="703791" indent="-703791">
              <a:spcBef>
                <a:spcPts val="1500"/>
              </a:spcBef>
              <a:buSzPct val="100000"/>
              <a:buAutoNum type="arabicPeriod" startAt="1"/>
              <a:defRPr sz="3800"/>
            </a:pPr>
            <a:r>
              <a:t>Double-clicking on a formatted message will display it in your browser</a:t>
            </a:r>
          </a:p>
        </p:txBody>
      </p:sp>
      <p:pic>
        <p:nvPicPr>
          <p:cNvPr id="601" name="23-ics-213-in-browser.png" descr="23-ics-213-in-browser.png"/>
          <p:cNvPicPr>
            <a:picLocks noChangeAspect="1"/>
          </p:cNvPicPr>
          <p:nvPr/>
        </p:nvPicPr>
        <p:blipFill>
          <a:blip r:embed="rId2">
            <a:extLst/>
          </a:blip>
          <a:stretch>
            <a:fillRect/>
          </a:stretch>
        </p:blipFill>
        <p:spPr>
          <a:xfrm>
            <a:off x="10200191" y="2680979"/>
            <a:ext cx="14303094" cy="10962320"/>
          </a:xfrm>
          <a:prstGeom prst="rect">
            <a:avLst/>
          </a:prstGeom>
          <a:ln w="12700">
            <a:miter lim="400000"/>
          </a:ln>
        </p:spPr>
      </p:pic>
      <p:sp>
        <p:nvSpPr>
          <p:cNvPr id="602" name="3"/>
          <p:cNvSpPr/>
          <p:nvPr/>
        </p:nvSpPr>
        <p:spPr>
          <a:xfrm>
            <a:off x="17293524" y="6651588"/>
            <a:ext cx="1062025" cy="1062026"/>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5800">
                <a:solidFill>
                  <a:srgbClr val="FFFFFF"/>
                </a:solidFill>
                <a:latin typeface="+mn-lt"/>
                <a:ea typeface="+mn-ea"/>
                <a:cs typeface="+mn-cs"/>
                <a:sym typeface="Helvetica Neue Medium"/>
              </a:defRPr>
            </a:lvl1pPr>
          </a:lstStyle>
          <a:p>
            <a:pPr/>
            <a:r>
              <a:t>3</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Why Winlink?"/>
          <p:cNvSpPr txBox="1"/>
          <p:nvPr>
            <p:ph type="title"/>
          </p:nvPr>
        </p:nvSpPr>
        <p:spPr>
          <a:prstGeom prst="rect">
            <a:avLst/>
          </a:prstGeom>
        </p:spPr>
        <p:txBody>
          <a:bodyPr/>
          <a:lstStyle/>
          <a:p>
            <a:pPr/>
            <a:r>
              <a:t>Why Winlink?</a:t>
            </a:r>
          </a:p>
        </p:txBody>
      </p:sp>
      <p:sp>
        <p:nvSpPr>
          <p:cNvPr id="130" name="Like it or not, it's a standard for Emergency Communications in the ham radio community…"/>
          <p:cNvSpPr txBox="1"/>
          <p:nvPr>
            <p:ph type="body" idx="1"/>
          </p:nvPr>
        </p:nvSpPr>
        <p:spPr>
          <a:prstGeom prst="rect">
            <a:avLst/>
          </a:prstGeom>
        </p:spPr>
        <p:txBody>
          <a:bodyPr/>
          <a:lstStyle/>
          <a:p>
            <a:pPr/>
            <a:r>
              <a:t>Like it or not, it's a standard for Emergency Communications in the ham radio community</a:t>
            </a:r>
          </a:p>
          <a:p>
            <a:pPr/>
            <a:r>
              <a:t>It uses radio and internet links in intelligent ways</a:t>
            </a:r>
          </a:p>
          <a:p>
            <a:pPr/>
            <a:r>
              <a:t>It handles standardized messages in ways that efficiently use radio bandwidth</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4" name="But Don't Delete ICS-213s!"/>
          <p:cNvSpPr txBox="1"/>
          <p:nvPr>
            <p:ph type="title"/>
          </p:nvPr>
        </p:nvSpPr>
        <p:spPr>
          <a:prstGeom prst="rect">
            <a:avLst/>
          </a:prstGeom>
        </p:spPr>
        <p:txBody>
          <a:bodyPr/>
          <a:lstStyle/>
          <a:p>
            <a:pPr/>
            <a:r>
              <a:t>But Don't Delete ICS-213s!</a:t>
            </a:r>
          </a:p>
        </p:txBody>
      </p:sp>
      <p:sp>
        <p:nvSpPr>
          <p:cNvPr id="605" name="Typically ICS-213 messages are used for formal communications with public service and governmental personnel…"/>
          <p:cNvSpPr txBox="1"/>
          <p:nvPr>
            <p:ph type="body" idx="1"/>
          </p:nvPr>
        </p:nvSpPr>
        <p:spPr>
          <a:prstGeom prst="rect">
            <a:avLst/>
          </a:prstGeom>
        </p:spPr>
        <p:txBody>
          <a:bodyPr/>
          <a:lstStyle/>
          <a:p>
            <a:pPr marL="0" indent="0">
              <a:buSzTx/>
              <a:buNone/>
            </a:pPr>
            <a:r>
              <a:t>Typically ICS-213 messages are used for formal communications with public service and governmental personnel</a:t>
            </a:r>
          </a:p>
          <a:p>
            <a:pPr marL="0" indent="0">
              <a:buSzTx/>
              <a:buNone/>
            </a:pPr>
            <a:r>
              <a:t>As such, they should be preserved and not deleted</a:t>
            </a:r>
          </a:p>
          <a:p>
            <a:pPr marL="0" indent="0">
              <a:buSzTx/>
              <a:buNone/>
            </a:pPr>
            <a:r>
              <a:t>Best practice is to store them in a folder until they can be archived</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07" name="24-new-folder-dialog.jpg" descr="24-new-folder-dialog.jpg"/>
          <p:cNvPicPr>
            <a:picLocks noChangeAspect="1"/>
          </p:cNvPicPr>
          <p:nvPr/>
        </p:nvPicPr>
        <p:blipFill>
          <a:blip r:embed="rId2">
            <a:extLst/>
          </a:blip>
          <a:stretch>
            <a:fillRect/>
          </a:stretch>
        </p:blipFill>
        <p:spPr>
          <a:xfrm>
            <a:off x="9312298" y="3037121"/>
            <a:ext cx="14816504" cy="8852898"/>
          </a:xfrm>
          <a:prstGeom prst="rect">
            <a:avLst/>
          </a:prstGeom>
          <a:ln w="12700">
            <a:miter lim="400000"/>
          </a:ln>
        </p:spPr>
      </p:pic>
      <p:sp>
        <p:nvSpPr>
          <p:cNvPr id="608" name="Creating a Folder"/>
          <p:cNvSpPr txBox="1"/>
          <p:nvPr>
            <p:ph type="title"/>
          </p:nvPr>
        </p:nvSpPr>
        <p:spPr>
          <a:xfrm>
            <a:off x="2774878" y="355600"/>
            <a:ext cx="21005801" cy="2286000"/>
          </a:xfrm>
          <a:prstGeom prst="rect">
            <a:avLst/>
          </a:prstGeom>
        </p:spPr>
        <p:txBody>
          <a:bodyPr/>
          <a:lstStyle/>
          <a:p>
            <a:pPr/>
            <a:r>
              <a:t>Creating a Folder</a:t>
            </a:r>
          </a:p>
        </p:txBody>
      </p:sp>
      <p:sp>
        <p:nvSpPr>
          <p:cNvPr id="609" name="Right click in the Personal Folders pane of the main Winlink Express window…"/>
          <p:cNvSpPr txBox="1"/>
          <p:nvPr>
            <p:ph type="body" sz="quarter" idx="1"/>
          </p:nvPr>
        </p:nvSpPr>
        <p:spPr>
          <a:xfrm>
            <a:off x="1988301" y="5319366"/>
            <a:ext cx="6016246" cy="4288407"/>
          </a:xfrm>
          <a:prstGeom prst="rect">
            <a:avLst/>
          </a:prstGeom>
        </p:spPr>
        <p:txBody>
          <a:bodyPr/>
          <a:lstStyle/>
          <a:p>
            <a:pPr marL="661564" indent="-661564" defTabSz="775969">
              <a:spcBef>
                <a:spcPts val="4200"/>
              </a:spcBef>
              <a:buSzPct val="100000"/>
              <a:buAutoNum type="arabicPeriod" startAt="1"/>
              <a:defRPr sz="3572"/>
            </a:pPr>
            <a:r>
              <a:t>Right click in the </a:t>
            </a:r>
            <a:r>
              <a:rPr i="1"/>
              <a:t>Personal Folders</a:t>
            </a:r>
            <a:r>
              <a:t> pane of the main Winlink Express window</a:t>
            </a:r>
          </a:p>
          <a:p>
            <a:pPr marL="661564" indent="-661564" defTabSz="775969">
              <a:spcBef>
                <a:spcPts val="4200"/>
              </a:spcBef>
              <a:buSzPct val="100000"/>
              <a:buAutoNum type="arabicPeriod" startAt="1"/>
              <a:defRPr sz="3572"/>
            </a:pPr>
            <a:r>
              <a:t>Type in the name of the folder you'd like to create and click </a:t>
            </a:r>
            <a:r>
              <a:rPr i="1"/>
              <a:t>Update.</a:t>
            </a:r>
          </a:p>
        </p:txBody>
      </p:sp>
      <p:sp>
        <p:nvSpPr>
          <p:cNvPr id="610" name="1"/>
          <p:cNvSpPr/>
          <p:nvPr/>
        </p:nvSpPr>
        <p:spPr>
          <a:xfrm>
            <a:off x="10169206" y="6758883"/>
            <a:ext cx="1062026" cy="1062026"/>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5800">
                <a:solidFill>
                  <a:srgbClr val="FFFFFF"/>
                </a:solidFill>
                <a:latin typeface="+mn-lt"/>
                <a:ea typeface="+mn-ea"/>
                <a:cs typeface="+mn-cs"/>
                <a:sym typeface="Helvetica Neue Medium"/>
              </a:defRPr>
            </a:lvl1pPr>
          </a:lstStyle>
          <a:p>
            <a:pPr/>
            <a:r>
              <a:t>1</a:t>
            </a:r>
          </a:p>
        </p:txBody>
      </p:sp>
      <p:grpSp>
        <p:nvGrpSpPr>
          <p:cNvPr id="613" name="Group"/>
          <p:cNvGrpSpPr/>
          <p:nvPr/>
        </p:nvGrpSpPr>
        <p:grpSpPr>
          <a:xfrm>
            <a:off x="14509376" y="7421392"/>
            <a:ext cx="3915937" cy="1226308"/>
            <a:chOff x="0" y="0"/>
            <a:chExt cx="3915935" cy="1226306"/>
          </a:xfrm>
        </p:grpSpPr>
        <p:sp>
          <p:nvSpPr>
            <p:cNvPr id="611" name="Rounded Rectangle"/>
            <p:cNvSpPr/>
            <p:nvPr/>
          </p:nvSpPr>
          <p:spPr>
            <a:xfrm>
              <a:off x="0" y="630609"/>
              <a:ext cx="2527085" cy="595698"/>
            </a:xfrm>
            <a:prstGeom prst="roundRect">
              <a:avLst>
                <a:gd name="adj" fmla="val 31979"/>
              </a:avLst>
            </a:prstGeom>
            <a:noFill/>
            <a:ln w="101600" cap="flat">
              <a:solidFill>
                <a:schemeClr val="accent3"/>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612" name="2"/>
            <p:cNvSpPr/>
            <p:nvPr/>
          </p:nvSpPr>
          <p:spPr>
            <a:xfrm>
              <a:off x="2853911" y="0"/>
              <a:ext cx="1062025" cy="1062025"/>
            </a:xfrm>
            <a:prstGeom prst="ellipse">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0" sz="5800">
                  <a:solidFill>
                    <a:srgbClr val="FFFFFF"/>
                  </a:solidFill>
                  <a:latin typeface="+mn-lt"/>
                  <a:ea typeface="+mn-ea"/>
                  <a:cs typeface="+mn-cs"/>
                  <a:sym typeface="Helvetica Neue Medium"/>
                </a:defRPr>
              </a:lvl1pPr>
            </a:lstStyle>
            <a:p>
              <a:pPr/>
              <a:r>
                <a:t>2</a:t>
              </a:r>
            </a:p>
          </p:txBody>
        </p:sp>
      </p:gr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6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13" grpId="2"/>
      <p:bldP build="whole" bldLvl="1" animBg="1" rev="0" advAuto="0" spid="610" grpId="1"/>
    </p:bldLst>
  </p:timing>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15" name="Screenshot 2023-05-05 at 5.34.23 PM.jpg" descr="Screenshot 2023-05-05 at 5.34.23 PM.jpg"/>
          <p:cNvPicPr>
            <a:picLocks noChangeAspect="1"/>
          </p:cNvPicPr>
          <p:nvPr/>
        </p:nvPicPr>
        <p:blipFill>
          <a:blip r:embed="rId2">
            <a:extLst/>
          </a:blip>
          <a:stretch>
            <a:fillRect/>
          </a:stretch>
        </p:blipFill>
        <p:spPr>
          <a:xfrm>
            <a:off x="7150172" y="4289223"/>
            <a:ext cx="16324728" cy="7175897"/>
          </a:xfrm>
          <a:prstGeom prst="rect">
            <a:avLst/>
          </a:prstGeom>
          <a:ln w="12700">
            <a:miter lim="400000"/>
          </a:ln>
        </p:spPr>
      </p:pic>
      <p:sp>
        <p:nvSpPr>
          <p:cNvPr id="616" name="Moving a Message to a Folder"/>
          <p:cNvSpPr txBox="1"/>
          <p:nvPr>
            <p:ph type="title"/>
          </p:nvPr>
        </p:nvSpPr>
        <p:spPr>
          <a:xfrm>
            <a:off x="2774878" y="355600"/>
            <a:ext cx="21005801" cy="2286000"/>
          </a:xfrm>
          <a:prstGeom prst="rect">
            <a:avLst/>
          </a:prstGeom>
        </p:spPr>
        <p:txBody>
          <a:bodyPr/>
          <a:lstStyle/>
          <a:p>
            <a:pPr/>
            <a:r>
              <a:t>Moving a Message to a Folder</a:t>
            </a:r>
          </a:p>
        </p:txBody>
      </p:sp>
      <p:sp>
        <p:nvSpPr>
          <p:cNvPr id="617" name="Highlight the message or messages you wish to move…"/>
          <p:cNvSpPr txBox="1"/>
          <p:nvPr>
            <p:ph type="body" sz="quarter" idx="1"/>
          </p:nvPr>
        </p:nvSpPr>
        <p:spPr>
          <a:xfrm>
            <a:off x="387238" y="5145692"/>
            <a:ext cx="6016246" cy="4288408"/>
          </a:xfrm>
          <a:prstGeom prst="rect">
            <a:avLst/>
          </a:prstGeom>
        </p:spPr>
        <p:txBody>
          <a:bodyPr/>
          <a:lstStyle/>
          <a:p>
            <a:pPr marL="647488" indent="-647488" defTabSz="759459">
              <a:spcBef>
                <a:spcPts val="4100"/>
              </a:spcBef>
              <a:buSzPct val="100000"/>
              <a:buAutoNum type="arabicPeriod" startAt="1"/>
              <a:defRPr sz="3496"/>
            </a:pPr>
            <a:r>
              <a:t>Highlight the message or messages you wish to move</a:t>
            </a:r>
          </a:p>
          <a:p>
            <a:pPr marL="647488" indent="-647488" defTabSz="759459">
              <a:spcBef>
                <a:spcPts val="4100"/>
              </a:spcBef>
              <a:buSzPct val="100000"/>
              <a:buAutoNum type="arabicPeriod" startAt="1"/>
              <a:defRPr sz="3496"/>
            </a:pPr>
            <a:r>
              <a:t>Select the folder you'd like to move them to.</a:t>
            </a:r>
          </a:p>
          <a:p>
            <a:pPr marL="647488" indent="-647488" defTabSz="759459">
              <a:spcBef>
                <a:spcPts val="4100"/>
              </a:spcBef>
              <a:buSzPct val="100000"/>
              <a:buAutoNum type="arabicPeriod" startAt="1"/>
              <a:defRPr sz="3496"/>
            </a:pPr>
            <a:r>
              <a:t>Click </a:t>
            </a:r>
            <a:r>
              <a:rPr i="1"/>
              <a:t>Move To.</a:t>
            </a:r>
          </a:p>
        </p:txBody>
      </p:sp>
      <p:sp>
        <p:nvSpPr>
          <p:cNvPr id="618" name="1"/>
          <p:cNvSpPr/>
          <p:nvPr/>
        </p:nvSpPr>
        <p:spPr>
          <a:xfrm>
            <a:off x="22020750" y="6168823"/>
            <a:ext cx="1062026" cy="1062026"/>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5800">
                <a:solidFill>
                  <a:srgbClr val="FFFFFF"/>
                </a:solidFill>
                <a:latin typeface="+mn-lt"/>
                <a:ea typeface="+mn-ea"/>
                <a:cs typeface="+mn-cs"/>
                <a:sym typeface="Helvetica Neue Medium"/>
              </a:defRPr>
            </a:lvl1pPr>
          </a:lstStyle>
          <a:p>
            <a:pPr/>
            <a:r>
              <a:t>1</a:t>
            </a:r>
          </a:p>
        </p:txBody>
      </p:sp>
      <p:grpSp>
        <p:nvGrpSpPr>
          <p:cNvPr id="621" name="Group"/>
          <p:cNvGrpSpPr/>
          <p:nvPr/>
        </p:nvGrpSpPr>
        <p:grpSpPr>
          <a:xfrm>
            <a:off x="14016232" y="3114671"/>
            <a:ext cx="2376123" cy="1767416"/>
            <a:chOff x="0" y="0"/>
            <a:chExt cx="2376122" cy="1767414"/>
          </a:xfrm>
        </p:grpSpPr>
        <p:sp>
          <p:nvSpPr>
            <p:cNvPr id="619" name="Rounded Rectangle"/>
            <p:cNvSpPr/>
            <p:nvPr/>
          </p:nvSpPr>
          <p:spPr>
            <a:xfrm>
              <a:off x="0" y="1171717"/>
              <a:ext cx="2376123" cy="595698"/>
            </a:xfrm>
            <a:prstGeom prst="roundRect">
              <a:avLst>
                <a:gd name="adj" fmla="val 31979"/>
              </a:avLst>
            </a:prstGeom>
            <a:noFill/>
            <a:ln w="101600" cap="flat">
              <a:solidFill>
                <a:schemeClr val="accent3"/>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620" name="2"/>
            <p:cNvSpPr/>
            <p:nvPr/>
          </p:nvSpPr>
          <p:spPr>
            <a:xfrm>
              <a:off x="657048" y="0"/>
              <a:ext cx="1062025" cy="1062025"/>
            </a:xfrm>
            <a:prstGeom prst="ellipse">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0" sz="5800">
                  <a:solidFill>
                    <a:srgbClr val="FFFFFF"/>
                  </a:solidFill>
                  <a:latin typeface="+mn-lt"/>
                  <a:ea typeface="+mn-ea"/>
                  <a:cs typeface="+mn-cs"/>
                  <a:sym typeface="Helvetica Neue Medium"/>
                </a:defRPr>
              </a:lvl1pPr>
            </a:lstStyle>
            <a:p>
              <a:pPr/>
              <a:r>
                <a:t>2</a:t>
              </a:r>
            </a:p>
          </p:txBody>
        </p:sp>
      </p:grpSp>
      <p:grpSp>
        <p:nvGrpSpPr>
          <p:cNvPr id="624" name="Group"/>
          <p:cNvGrpSpPr/>
          <p:nvPr/>
        </p:nvGrpSpPr>
        <p:grpSpPr>
          <a:xfrm>
            <a:off x="12888975" y="3114671"/>
            <a:ext cx="1203002" cy="1767416"/>
            <a:chOff x="0" y="0"/>
            <a:chExt cx="1203001" cy="1767414"/>
          </a:xfrm>
        </p:grpSpPr>
        <p:sp>
          <p:nvSpPr>
            <p:cNvPr id="622" name="Rounded Rectangle"/>
            <p:cNvSpPr/>
            <p:nvPr/>
          </p:nvSpPr>
          <p:spPr>
            <a:xfrm>
              <a:off x="0" y="1171717"/>
              <a:ext cx="1203002" cy="595698"/>
            </a:xfrm>
            <a:prstGeom prst="roundRect">
              <a:avLst>
                <a:gd name="adj" fmla="val 31979"/>
              </a:avLst>
            </a:prstGeom>
            <a:noFill/>
            <a:ln w="101600" cap="flat">
              <a:solidFill>
                <a:schemeClr val="accent3"/>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623" name="3"/>
            <p:cNvSpPr/>
            <p:nvPr/>
          </p:nvSpPr>
          <p:spPr>
            <a:xfrm>
              <a:off x="70488" y="0"/>
              <a:ext cx="1062026" cy="1062025"/>
            </a:xfrm>
            <a:prstGeom prst="ellipse">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0" sz="5800">
                  <a:solidFill>
                    <a:srgbClr val="FFFFFF"/>
                  </a:solidFill>
                  <a:latin typeface="+mn-lt"/>
                  <a:ea typeface="+mn-ea"/>
                  <a:cs typeface="+mn-cs"/>
                  <a:sym typeface="Helvetica Neue Medium"/>
                </a:defRPr>
              </a:lvl1pPr>
            </a:lstStyle>
            <a:p>
              <a:pPr/>
              <a:r>
                <a:t>3</a:t>
              </a:r>
            </a:p>
          </p:txBody>
        </p:sp>
      </p:gr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6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6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21" grpId="2"/>
      <p:bldP build="whole" bldLvl="1" animBg="1" rev="0" advAuto="0" spid="618" grpId="1"/>
      <p:bldP build="whole" bldLvl="1" animBg="1" rev="0" advAuto="0" spid="624" grpId="3"/>
    </p:bldLst>
  </p:timing>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6" name="Winlink Express alternative for Mac users"/>
          <p:cNvSpPr txBox="1"/>
          <p:nvPr>
            <p:ph type="title"/>
          </p:nvPr>
        </p:nvSpPr>
        <p:spPr>
          <a:prstGeom prst="rect">
            <a:avLst/>
          </a:prstGeom>
        </p:spPr>
        <p:txBody>
          <a:bodyPr/>
          <a:lstStyle/>
          <a:p>
            <a:pPr/>
            <a:r>
              <a:t>Winlink Express alternative for Mac users</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8" name="Why I Don't Use Winlink Express"/>
          <p:cNvSpPr txBox="1"/>
          <p:nvPr>
            <p:ph type="title"/>
          </p:nvPr>
        </p:nvSpPr>
        <p:spPr>
          <a:prstGeom prst="rect">
            <a:avLst/>
          </a:prstGeom>
        </p:spPr>
        <p:txBody>
          <a:bodyPr/>
          <a:lstStyle>
            <a:lvl1pPr defTabSz="800735">
              <a:defRPr sz="10864"/>
            </a:lvl1pPr>
          </a:lstStyle>
          <a:p>
            <a:pPr/>
            <a:r>
              <a:t>Why I Don't Use Winlink Express</a:t>
            </a:r>
          </a:p>
        </p:txBody>
      </p:sp>
      <p:sp>
        <p:nvSpPr>
          <p:cNvPr id="629" name="Winlink Express is:…"/>
          <p:cNvSpPr txBox="1"/>
          <p:nvPr>
            <p:ph type="body" idx="1"/>
          </p:nvPr>
        </p:nvSpPr>
        <p:spPr>
          <a:xfrm>
            <a:off x="1689100" y="3149600"/>
            <a:ext cx="21005800" cy="6584107"/>
          </a:xfrm>
          <a:prstGeom prst="rect">
            <a:avLst/>
          </a:prstGeom>
        </p:spPr>
        <p:txBody>
          <a:bodyPr/>
          <a:lstStyle/>
          <a:p>
            <a:pPr marL="622300" indent="-622300" defTabSz="808990">
              <a:spcBef>
                <a:spcPts val="5700"/>
              </a:spcBef>
              <a:defRPr sz="4704"/>
            </a:pPr>
            <a:r>
              <a:t>Winlink Express is:</a:t>
            </a:r>
          </a:p>
          <a:p>
            <a:pPr lvl="1" marL="1244600" indent="-622300" defTabSz="808990">
              <a:spcBef>
                <a:spcPts val="5700"/>
              </a:spcBef>
              <a:defRPr sz="4704"/>
            </a:pPr>
            <a:r>
              <a:t>Windows PC-only and I run my shack with a Mac mini m1</a:t>
            </a:r>
          </a:p>
          <a:p>
            <a:pPr lvl="1" marL="1244600" indent="-622300" defTabSz="808990">
              <a:spcBef>
                <a:spcPts val="5700"/>
              </a:spcBef>
              <a:defRPr sz="4704"/>
            </a:pPr>
            <a:r>
              <a:t>Has a monolithic architecture</a:t>
            </a:r>
          </a:p>
          <a:p>
            <a:pPr lvl="1" marL="1244600" indent="-622300" defTabSz="808990">
              <a:spcBef>
                <a:spcPts val="5700"/>
              </a:spcBef>
              <a:defRPr sz="4704"/>
            </a:pPr>
            <a:r>
              <a:t>Doesn't play well with others</a:t>
            </a:r>
          </a:p>
          <a:p>
            <a:pPr lvl="1" marL="1244600" indent="-622300" defTabSz="808990">
              <a:spcBef>
                <a:spcPts val="5700"/>
              </a:spcBef>
              <a:defRPr sz="4704"/>
            </a:pPr>
            <a:r>
              <a:t>Predominantly uses a commercial Windows-only modem</a:t>
            </a:r>
          </a:p>
        </p:txBody>
      </p:sp>
      <p:sp>
        <p:nvSpPr>
          <p:cNvPr id="630" name="The Winlink organization is doing a rewrite that supports Windows, Linux, and Mac, but it isn't expected to be available any time soon"/>
          <p:cNvSpPr txBox="1"/>
          <p:nvPr/>
        </p:nvSpPr>
        <p:spPr>
          <a:xfrm>
            <a:off x="1485900" y="10577687"/>
            <a:ext cx="19588158" cy="153233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i="1" sz="4800"/>
            </a:lvl1pPr>
          </a:lstStyle>
          <a:p>
            <a:pPr/>
            <a:r>
              <a:t>The Winlink organization is doing a rewrite that supports Windows, Linux, and Mac, but it isn't expected to be available any time soon</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2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629">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629">
                                            <p:txEl>
                                              <p:pRg st="1" end="1"/>
                                            </p:txEl>
                                          </p:spTgt>
                                        </p:tgtEl>
                                        <p:attrNameLst>
                                          <p:attrName>style.visibility</p:attrName>
                                        </p:attrNameLst>
                                      </p:cBhvr>
                                      <p:to>
                                        <p:strVal val="visible"/>
                                      </p:to>
                                    </p:set>
                                  </p:childTnLst>
                                </p:cTn>
                              </p:par>
                              <p:par>
                                <p:cTn id="11" presetClass="entr" nodeType="withEffect" presetSubtype="0" presetID="1" grpId="1" fill="hold">
                                  <p:stCondLst>
                                    <p:cond delay="0"/>
                                  </p:stCondLst>
                                  <p:iterate type="el" backwards="0">
                                    <p:tmAbs val="0"/>
                                  </p:iterate>
                                  <p:childTnLst>
                                    <p:set>
                                      <p:cBhvr>
                                        <p:cTn id="12" fill="hold"/>
                                        <p:tgtEl>
                                          <p:spTgt spid="629">
                                            <p:txEl>
                                              <p:pRg st="2" end="2"/>
                                            </p:txEl>
                                          </p:spTgt>
                                        </p:tgtEl>
                                        <p:attrNameLst>
                                          <p:attrName>style.visibility</p:attrName>
                                        </p:attrNameLst>
                                      </p:cBhvr>
                                      <p:to>
                                        <p:strVal val="visible"/>
                                      </p:to>
                                    </p:set>
                                  </p:childTnLst>
                                </p:cTn>
                              </p:par>
                              <p:par>
                                <p:cTn id="13" presetClass="entr" nodeType="withEffect" presetSubtype="0" presetID="1" grpId="1" fill="hold">
                                  <p:stCondLst>
                                    <p:cond delay="0"/>
                                  </p:stCondLst>
                                  <p:iterate type="el" backwards="0">
                                    <p:tmAbs val="0"/>
                                  </p:iterate>
                                  <p:childTnLst>
                                    <p:set>
                                      <p:cBhvr>
                                        <p:cTn id="14" fill="hold"/>
                                        <p:tgtEl>
                                          <p:spTgt spid="629">
                                            <p:txEl>
                                              <p:pRg st="3" end="3"/>
                                            </p:txEl>
                                          </p:spTgt>
                                        </p:tgtEl>
                                        <p:attrNameLst>
                                          <p:attrName>style.visibility</p:attrName>
                                        </p:attrNameLst>
                                      </p:cBhvr>
                                      <p:to>
                                        <p:strVal val="visible"/>
                                      </p:to>
                                    </p:set>
                                  </p:childTnLst>
                                </p:cTn>
                              </p:par>
                              <p:par>
                                <p:cTn id="15" presetClass="entr" nodeType="withEffect" presetSubtype="0" presetID="1" grpId="1" fill="hold">
                                  <p:stCondLst>
                                    <p:cond delay="0"/>
                                  </p:stCondLst>
                                  <p:iterate type="el" backwards="0">
                                    <p:tmAbs val="0"/>
                                  </p:iterate>
                                  <p:childTnLst>
                                    <p:set>
                                      <p:cBhvr>
                                        <p:cTn id="16" fill="hold"/>
                                        <p:tgtEl>
                                          <p:spTgt spid="62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2" fill="hold">
                                  <p:stCondLst>
                                    <p:cond delay="0"/>
                                  </p:stCondLst>
                                  <p:iterate type="el" backwards="0">
                                    <p:tmAbs val="0"/>
                                  </p:iterate>
                                  <p:childTnLst>
                                    <p:set>
                                      <p:cBhvr>
                                        <p:cTn id="20" fill="hold"/>
                                        <p:tgtEl>
                                          <p:spTgt spid="6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629" grpId="1"/>
      <p:bldP build="whole" bldLvl="1" animBg="1" rev="0" advAuto="0" spid="630" grpId="2"/>
    </p:bldLst>
  </p:timing>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2" name="What I Use on My Mac instead of Winlink Express"/>
          <p:cNvSpPr txBox="1"/>
          <p:nvPr>
            <p:ph type="title"/>
          </p:nvPr>
        </p:nvSpPr>
        <p:spPr>
          <a:prstGeom prst="rect">
            <a:avLst/>
          </a:prstGeom>
        </p:spPr>
        <p:txBody>
          <a:bodyPr/>
          <a:lstStyle>
            <a:lvl1pPr defTabSz="528319">
              <a:defRPr sz="7168"/>
            </a:lvl1pPr>
          </a:lstStyle>
          <a:p>
            <a:pPr/>
            <a:r>
              <a:t>What I Use on My Mac instead of Winlink Express</a:t>
            </a:r>
          </a:p>
        </p:txBody>
      </p:sp>
      <p:sp>
        <p:nvSpPr>
          <p:cNvPr id="633" name="Pat for reading and sending emails (runs native on the Mac)…"/>
          <p:cNvSpPr txBox="1"/>
          <p:nvPr>
            <p:ph type="body" idx="1"/>
          </p:nvPr>
        </p:nvSpPr>
        <p:spPr>
          <a:xfrm>
            <a:off x="1689100" y="2743200"/>
            <a:ext cx="21005800" cy="9296400"/>
          </a:xfrm>
          <a:prstGeom prst="rect">
            <a:avLst/>
          </a:prstGeom>
        </p:spPr>
        <p:txBody>
          <a:bodyPr/>
          <a:lstStyle/>
          <a:p>
            <a:pPr/>
            <a:r>
              <a:rPr i="1"/>
              <a:t>Pat</a:t>
            </a:r>
            <a:r>
              <a:t> for reading and sending emails (runs native on the Mac)</a:t>
            </a:r>
          </a:p>
          <a:p>
            <a:pPr/>
            <a:r>
              <a:rPr i="1"/>
              <a:t>rigctld </a:t>
            </a:r>
            <a:r>
              <a:t>for a rig control server</a:t>
            </a:r>
          </a:p>
          <a:p>
            <a:pPr/>
            <a:r>
              <a:t>ARDOP and/or VARA running under Crossover (a Windows-emulation layer)</a:t>
            </a:r>
          </a:p>
          <a:p>
            <a:pPr/>
            <a:r>
              <a:t>fldigi, WSJT-X and Rumlog for other digital modes, logging, and contesting</a:t>
            </a:r>
          </a:p>
          <a:p>
            <a:pPr/>
            <a:r>
              <a:t>All these programs run simultaneously and can share my radio as needed</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3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63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63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63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63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633">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633" grpId="1"/>
    </p:bldLst>
  </p:timing>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5" name="Summary"/>
          <p:cNvSpPr txBox="1"/>
          <p:nvPr>
            <p:ph type="title"/>
          </p:nvPr>
        </p:nvSpPr>
        <p:spPr>
          <a:prstGeom prst="rect">
            <a:avLst/>
          </a:prstGeom>
        </p:spPr>
        <p:txBody>
          <a:bodyPr/>
          <a:lstStyle/>
          <a:p>
            <a:pPr/>
            <a:r>
              <a:t>Summary</a:t>
            </a:r>
          </a:p>
        </p:txBody>
      </p:sp>
      <p:sp>
        <p:nvSpPr>
          <p:cNvPr id="636" name="At the end of the day, Winlink is just an offline email client that talks to internet servers using radio. We use it by:…"/>
          <p:cNvSpPr txBox="1"/>
          <p:nvPr>
            <p:ph type="body" idx="1"/>
          </p:nvPr>
        </p:nvSpPr>
        <p:spPr>
          <a:prstGeom prst="rect">
            <a:avLst/>
          </a:prstGeom>
        </p:spPr>
        <p:txBody>
          <a:bodyPr/>
          <a:lstStyle/>
          <a:p>
            <a:pPr marL="0" indent="0">
              <a:buSzTx/>
              <a:buNone/>
            </a:pPr>
            <a:r>
              <a:t>At the end of the day, Winlink is just an offline email client that talks to internet servers using radio. We use it by:</a:t>
            </a:r>
          </a:p>
          <a:p>
            <a:pPr/>
            <a:r>
              <a:t>Creating emails offline and posting them to an Outbox</a:t>
            </a:r>
          </a:p>
          <a:p>
            <a:pPr/>
            <a:r>
              <a:t>Explicitly connecting to servers to send or receive emails</a:t>
            </a:r>
          </a:p>
          <a:p>
            <a:pPr/>
            <a:r>
              <a:t>Reading our emails offline once transmission is complete</a:t>
            </a:r>
          </a:p>
          <a:p>
            <a:pPr/>
            <a:r>
              <a:t>Limiting our messages to the essentials</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3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63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63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63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63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636">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636" grpId="1"/>
    </p:bldLst>
  </p:timing>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8" name="Thank you"/>
          <p:cNvSpPr txBox="1"/>
          <p:nvPr>
            <p:ph type="ctrTitle"/>
          </p:nvPr>
        </p:nvSpPr>
        <p:spPr>
          <a:prstGeom prst="rect">
            <a:avLst/>
          </a:prstGeom>
        </p:spPr>
        <p:txBody>
          <a:bodyPr/>
          <a:lstStyle/>
          <a:p>
            <a:pPr/>
            <a:r>
              <a:t>Thank you </a:t>
            </a:r>
          </a:p>
        </p:txBody>
      </p:sp>
      <p:sp>
        <p:nvSpPr>
          <p:cNvPr id="639" name="This presentation and the narrative paper behind it are available online and in PDF form at http://wg1v.org"/>
          <p:cNvSpPr txBox="1"/>
          <p:nvPr>
            <p:ph type="subTitle" sz="quarter" idx="1"/>
          </p:nvPr>
        </p:nvSpPr>
        <p:spPr>
          <a:prstGeom prst="rect">
            <a:avLst/>
          </a:prstGeom>
        </p:spPr>
        <p:txBody>
          <a:bodyPr/>
          <a:lstStyle>
            <a:lvl1pPr defTabSz="759459">
              <a:defRPr sz="4968"/>
            </a:lvl1pPr>
          </a:lstStyle>
          <a:p>
            <a:pPr/>
            <a:r>
              <a:t>This presentation and the narrative paper behind it are available online and in PDF form at http://wg1v.org</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What we'll cover"/>
          <p:cNvSpPr txBox="1"/>
          <p:nvPr>
            <p:ph type="title"/>
          </p:nvPr>
        </p:nvSpPr>
        <p:spPr>
          <a:prstGeom prst="rect">
            <a:avLst/>
          </a:prstGeom>
        </p:spPr>
        <p:txBody>
          <a:bodyPr/>
          <a:lstStyle/>
          <a:p>
            <a:pPr/>
            <a:r>
              <a:t>What we'll cover</a:t>
            </a:r>
          </a:p>
        </p:txBody>
      </p:sp>
      <p:sp>
        <p:nvSpPr>
          <p:cNvPr id="133" name="Why Winlink?…"/>
          <p:cNvSpPr txBox="1"/>
          <p:nvPr>
            <p:ph type="body" idx="1"/>
          </p:nvPr>
        </p:nvSpPr>
        <p:spPr>
          <a:prstGeom prst="rect">
            <a:avLst/>
          </a:prstGeom>
        </p:spPr>
        <p:txBody>
          <a:bodyPr/>
          <a:lstStyle/>
          <a:p>
            <a:pPr>
              <a:defRPr>
                <a:solidFill>
                  <a:srgbClr val="929292"/>
                </a:solidFill>
              </a:defRPr>
            </a:pPr>
            <a:r>
              <a:t>Why Winlink?</a:t>
            </a:r>
          </a:p>
          <a:p>
            <a:pPr/>
            <a:r>
              <a:t>The Winlink workflow model</a:t>
            </a:r>
          </a:p>
          <a:p>
            <a:pPr>
              <a:defRPr>
                <a:solidFill>
                  <a:srgbClr val="929292"/>
                </a:solidFill>
              </a:defRPr>
            </a:pPr>
            <a:r>
              <a:t>How to perform basic Winlink functions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Anyone remember these?"/>
          <p:cNvSpPr txBox="1"/>
          <p:nvPr>
            <p:ph type="title"/>
          </p:nvPr>
        </p:nvSpPr>
        <p:spPr>
          <a:prstGeom prst="rect">
            <a:avLst/>
          </a:prstGeom>
        </p:spPr>
        <p:txBody>
          <a:bodyPr/>
          <a:lstStyle/>
          <a:p>
            <a:pPr/>
            <a:r>
              <a:t>Anyone remember these?</a:t>
            </a:r>
          </a:p>
        </p:txBody>
      </p:sp>
      <p:pic>
        <p:nvPicPr>
          <p:cNvPr id="136" name="Image" descr="Image"/>
          <p:cNvPicPr>
            <a:picLocks noChangeAspect="1"/>
          </p:cNvPicPr>
          <p:nvPr/>
        </p:nvPicPr>
        <p:blipFill>
          <a:blip r:embed="rId2">
            <a:extLst/>
          </a:blip>
          <a:srcRect l="1480" t="21086" r="2108" b="10330"/>
          <a:stretch>
            <a:fillRect/>
          </a:stretch>
        </p:blipFill>
        <p:spPr>
          <a:xfrm>
            <a:off x="4304680" y="4214191"/>
            <a:ext cx="15672510" cy="6271209"/>
          </a:xfrm>
          <a:custGeom>
            <a:avLst/>
            <a:gdLst/>
            <a:ahLst/>
            <a:cxnLst>
              <a:cxn ang="0">
                <a:pos x="wd2" y="hd2"/>
              </a:cxn>
              <a:cxn ang="5400000">
                <a:pos x="wd2" y="hd2"/>
              </a:cxn>
              <a:cxn ang="10800000">
                <a:pos x="wd2" y="hd2"/>
              </a:cxn>
              <a:cxn ang="16200000">
                <a:pos x="wd2" y="hd2"/>
              </a:cxn>
            </a:cxnLst>
            <a:rect l="0" t="0" r="r" b="b"/>
            <a:pathLst>
              <a:path w="21584" h="21575" fill="norm" stroke="1" extrusionOk="0">
                <a:moveTo>
                  <a:pt x="12174" y="0"/>
                </a:moveTo>
                <a:cubicBezTo>
                  <a:pt x="9833" y="-1"/>
                  <a:pt x="5992" y="97"/>
                  <a:pt x="5554" y="169"/>
                </a:cubicBezTo>
                <a:cubicBezTo>
                  <a:pt x="5336" y="205"/>
                  <a:pt x="5331" y="210"/>
                  <a:pt x="5230" y="403"/>
                </a:cubicBezTo>
                <a:lnTo>
                  <a:pt x="5169" y="520"/>
                </a:lnTo>
                <a:lnTo>
                  <a:pt x="4102" y="550"/>
                </a:lnTo>
                <a:cubicBezTo>
                  <a:pt x="3442" y="569"/>
                  <a:pt x="3012" y="598"/>
                  <a:pt x="2974" y="627"/>
                </a:cubicBezTo>
                <a:cubicBezTo>
                  <a:pt x="2888" y="691"/>
                  <a:pt x="2799" y="846"/>
                  <a:pt x="2799" y="932"/>
                </a:cubicBezTo>
                <a:cubicBezTo>
                  <a:pt x="2799" y="1019"/>
                  <a:pt x="2744" y="1273"/>
                  <a:pt x="2725" y="1274"/>
                </a:cubicBezTo>
                <a:cubicBezTo>
                  <a:pt x="2718" y="1274"/>
                  <a:pt x="2712" y="1310"/>
                  <a:pt x="2712" y="1353"/>
                </a:cubicBezTo>
                <a:cubicBezTo>
                  <a:pt x="2712" y="1402"/>
                  <a:pt x="2675" y="1483"/>
                  <a:pt x="2614" y="1571"/>
                </a:cubicBezTo>
                <a:cubicBezTo>
                  <a:pt x="2560" y="1649"/>
                  <a:pt x="2510" y="1712"/>
                  <a:pt x="2503" y="1712"/>
                </a:cubicBezTo>
                <a:cubicBezTo>
                  <a:pt x="2484" y="1712"/>
                  <a:pt x="2327" y="2133"/>
                  <a:pt x="2327" y="2183"/>
                </a:cubicBezTo>
                <a:cubicBezTo>
                  <a:pt x="2327" y="2206"/>
                  <a:pt x="2315" y="2250"/>
                  <a:pt x="2301" y="2280"/>
                </a:cubicBezTo>
                <a:cubicBezTo>
                  <a:pt x="2286" y="2310"/>
                  <a:pt x="2274" y="2368"/>
                  <a:pt x="2274" y="2410"/>
                </a:cubicBezTo>
                <a:cubicBezTo>
                  <a:pt x="2274" y="2498"/>
                  <a:pt x="2227" y="2747"/>
                  <a:pt x="2203" y="2784"/>
                </a:cubicBezTo>
                <a:cubicBezTo>
                  <a:pt x="2194" y="2798"/>
                  <a:pt x="2187" y="2846"/>
                  <a:pt x="2187" y="2892"/>
                </a:cubicBezTo>
                <a:cubicBezTo>
                  <a:pt x="2187" y="2937"/>
                  <a:pt x="2167" y="3067"/>
                  <a:pt x="2143" y="3180"/>
                </a:cubicBezTo>
                <a:cubicBezTo>
                  <a:pt x="2119" y="3293"/>
                  <a:pt x="2100" y="3419"/>
                  <a:pt x="2100" y="3462"/>
                </a:cubicBezTo>
                <a:cubicBezTo>
                  <a:pt x="2100" y="3506"/>
                  <a:pt x="2092" y="3554"/>
                  <a:pt x="2082" y="3569"/>
                </a:cubicBezTo>
                <a:cubicBezTo>
                  <a:pt x="2072" y="3584"/>
                  <a:pt x="2065" y="3632"/>
                  <a:pt x="2065" y="3675"/>
                </a:cubicBezTo>
                <a:cubicBezTo>
                  <a:pt x="2065" y="3719"/>
                  <a:pt x="2053" y="3779"/>
                  <a:pt x="2038" y="3809"/>
                </a:cubicBezTo>
                <a:cubicBezTo>
                  <a:pt x="2024" y="3839"/>
                  <a:pt x="2012" y="3909"/>
                  <a:pt x="2012" y="3966"/>
                </a:cubicBezTo>
                <a:cubicBezTo>
                  <a:pt x="2012" y="4023"/>
                  <a:pt x="2004" y="4071"/>
                  <a:pt x="1995" y="4071"/>
                </a:cubicBezTo>
                <a:cubicBezTo>
                  <a:pt x="1985" y="4071"/>
                  <a:pt x="1977" y="4108"/>
                  <a:pt x="1977" y="4155"/>
                </a:cubicBezTo>
                <a:cubicBezTo>
                  <a:pt x="1977" y="4201"/>
                  <a:pt x="1965" y="4269"/>
                  <a:pt x="1951" y="4305"/>
                </a:cubicBezTo>
                <a:cubicBezTo>
                  <a:pt x="1936" y="4341"/>
                  <a:pt x="1925" y="4390"/>
                  <a:pt x="1925" y="4413"/>
                </a:cubicBezTo>
                <a:cubicBezTo>
                  <a:pt x="1925" y="4458"/>
                  <a:pt x="1896" y="4598"/>
                  <a:pt x="1854" y="4760"/>
                </a:cubicBezTo>
                <a:cubicBezTo>
                  <a:pt x="1840" y="4814"/>
                  <a:pt x="1797" y="4881"/>
                  <a:pt x="1759" y="4907"/>
                </a:cubicBezTo>
                <a:cubicBezTo>
                  <a:pt x="1719" y="4934"/>
                  <a:pt x="1665" y="5019"/>
                  <a:pt x="1632" y="5105"/>
                </a:cubicBezTo>
                <a:cubicBezTo>
                  <a:pt x="1583" y="5234"/>
                  <a:pt x="1575" y="5289"/>
                  <a:pt x="1575" y="5472"/>
                </a:cubicBezTo>
                <a:cubicBezTo>
                  <a:pt x="1575" y="5591"/>
                  <a:pt x="1567" y="5688"/>
                  <a:pt x="1557" y="5688"/>
                </a:cubicBezTo>
                <a:cubicBezTo>
                  <a:pt x="1532" y="5688"/>
                  <a:pt x="1535" y="6239"/>
                  <a:pt x="1561" y="6341"/>
                </a:cubicBezTo>
                <a:cubicBezTo>
                  <a:pt x="1582" y="6427"/>
                  <a:pt x="1580" y="6454"/>
                  <a:pt x="1512" y="6794"/>
                </a:cubicBezTo>
                <a:cubicBezTo>
                  <a:pt x="1498" y="6862"/>
                  <a:pt x="1487" y="6955"/>
                  <a:pt x="1487" y="7001"/>
                </a:cubicBezTo>
                <a:cubicBezTo>
                  <a:pt x="1487" y="7048"/>
                  <a:pt x="1480" y="7086"/>
                  <a:pt x="1470" y="7086"/>
                </a:cubicBezTo>
                <a:cubicBezTo>
                  <a:pt x="1460" y="7086"/>
                  <a:pt x="1452" y="7113"/>
                  <a:pt x="1452" y="7146"/>
                </a:cubicBezTo>
                <a:cubicBezTo>
                  <a:pt x="1452" y="7179"/>
                  <a:pt x="1441" y="7231"/>
                  <a:pt x="1426" y="7261"/>
                </a:cubicBezTo>
                <a:cubicBezTo>
                  <a:pt x="1412" y="7291"/>
                  <a:pt x="1400" y="7360"/>
                  <a:pt x="1400" y="7415"/>
                </a:cubicBezTo>
                <a:cubicBezTo>
                  <a:pt x="1400" y="7470"/>
                  <a:pt x="1381" y="7610"/>
                  <a:pt x="1358" y="7726"/>
                </a:cubicBezTo>
                <a:cubicBezTo>
                  <a:pt x="1335" y="7843"/>
                  <a:pt x="1304" y="8010"/>
                  <a:pt x="1288" y="8099"/>
                </a:cubicBezTo>
                <a:cubicBezTo>
                  <a:pt x="1272" y="8188"/>
                  <a:pt x="1251" y="8273"/>
                  <a:pt x="1242" y="8288"/>
                </a:cubicBezTo>
                <a:cubicBezTo>
                  <a:pt x="1233" y="8302"/>
                  <a:pt x="1225" y="8361"/>
                  <a:pt x="1225" y="8419"/>
                </a:cubicBezTo>
                <a:cubicBezTo>
                  <a:pt x="1225" y="8476"/>
                  <a:pt x="1217" y="8535"/>
                  <a:pt x="1208" y="8550"/>
                </a:cubicBezTo>
                <a:cubicBezTo>
                  <a:pt x="1198" y="8565"/>
                  <a:pt x="1190" y="8613"/>
                  <a:pt x="1190" y="8656"/>
                </a:cubicBezTo>
                <a:cubicBezTo>
                  <a:pt x="1190" y="8700"/>
                  <a:pt x="1178" y="8760"/>
                  <a:pt x="1164" y="8790"/>
                </a:cubicBezTo>
                <a:cubicBezTo>
                  <a:pt x="1149" y="8820"/>
                  <a:pt x="1138" y="8890"/>
                  <a:pt x="1138" y="8947"/>
                </a:cubicBezTo>
                <a:cubicBezTo>
                  <a:pt x="1138" y="9004"/>
                  <a:pt x="1130" y="9052"/>
                  <a:pt x="1120" y="9052"/>
                </a:cubicBezTo>
                <a:cubicBezTo>
                  <a:pt x="1110" y="9052"/>
                  <a:pt x="1103" y="9089"/>
                  <a:pt x="1103" y="9136"/>
                </a:cubicBezTo>
                <a:cubicBezTo>
                  <a:pt x="1103" y="9182"/>
                  <a:pt x="1091" y="9250"/>
                  <a:pt x="1076" y="9286"/>
                </a:cubicBezTo>
                <a:cubicBezTo>
                  <a:pt x="1062" y="9322"/>
                  <a:pt x="1050" y="9392"/>
                  <a:pt x="1050" y="9443"/>
                </a:cubicBezTo>
                <a:cubicBezTo>
                  <a:pt x="1050" y="9493"/>
                  <a:pt x="1030" y="9612"/>
                  <a:pt x="1006" y="9708"/>
                </a:cubicBezTo>
                <a:cubicBezTo>
                  <a:pt x="982" y="9803"/>
                  <a:pt x="963" y="9898"/>
                  <a:pt x="963" y="9921"/>
                </a:cubicBezTo>
                <a:cubicBezTo>
                  <a:pt x="963" y="9943"/>
                  <a:pt x="942" y="10067"/>
                  <a:pt x="917" y="10195"/>
                </a:cubicBezTo>
                <a:cubicBezTo>
                  <a:pt x="892" y="10323"/>
                  <a:pt x="866" y="10458"/>
                  <a:pt x="859" y="10494"/>
                </a:cubicBezTo>
                <a:cubicBezTo>
                  <a:pt x="830" y="10645"/>
                  <a:pt x="778" y="10866"/>
                  <a:pt x="760" y="10913"/>
                </a:cubicBezTo>
                <a:cubicBezTo>
                  <a:pt x="750" y="10941"/>
                  <a:pt x="721" y="11023"/>
                  <a:pt x="697" y="11096"/>
                </a:cubicBezTo>
                <a:cubicBezTo>
                  <a:pt x="673" y="11169"/>
                  <a:pt x="612" y="11280"/>
                  <a:pt x="563" y="11342"/>
                </a:cubicBezTo>
                <a:cubicBezTo>
                  <a:pt x="439" y="11499"/>
                  <a:pt x="350" y="11703"/>
                  <a:pt x="350" y="11831"/>
                </a:cubicBezTo>
                <a:cubicBezTo>
                  <a:pt x="350" y="11888"/>
                  <a:pt x="343" y="11936"/>
                  <a:pt x="333" y="11936"/>
                </a:cubicBezTo>
                <a:cubicBezTo>
                  <a:pt x="322" y="11936"/>
                  <a:pt x="316" y="12157"/>
                  <a:pt x="316" y="12515"/>
                </a:cubicBezTo>
                <a:cubicBezTo>
                  <a:pt x="316" y="12927"/>
                  <a:pt x="309" y="13120"/>
                  <a:pt x="292" y="13181"/>
                </a:cubicBezTo>
                <a:cubicBezTo>
                  <a:pt x="276" y="13240"/>
                  <a:pt x="267" y="13453"/>
                  <a:pt x="265" y="13858"/>
                </a:cubicBezTo>
                <a:cubicBezTo>
                  <a:pt x="262" y="14183"/>
                  <a:pt x="253" y="14454"/>
                  <a:pt x="244" y="14462"/>
                </a:cubicBezTo>
                <a:cubicBezTo>
                  <a:pt x="235" y="14470"/>
                  <a:pt x="228" y="14511"/>
                  <a:pt x="228" y="14555"/>
                </a:cubicBezTo>
                <a:cubicBezTo>
                  <a:pt x="228" y="14598"/>
                  <a:pt x="216" y="14658"/>
                  <a:pt x="202" y="14688"/>
                </a:cubicBezTo>
                <a:cubicBezTo>
                  <a:pt x="187" y="14718"/>
                  <a:pt x="176" y="14788"/>
                  <a:pt x="176" y="14845"/>
                </a:cubicBezTo>
                <a:cubicBezTo>
                  <a:pt x="176" y="14903"/>
                  <a:pt x="168" y="14951"/>
                  <a:pt x="158" y="14951"/>
                </a:cubicBezTo>
                <a:cubicBezTo>
                  <a:pt x="148" y="14951"/>
                  <a:pt x="141" y="14987"/>
                  <a:pt x="141" y="15034"/>
                </a:cubicBezTo>
                <a:cubicBezTo>
                  <a:pt x="141" y="15080"/>
                  <a:pt x="129" y="15148"/>
                  <a:pt x="114" y="15184"/>
                </a:cubicBezTo>
                <a:cubicBezTo>
                  <a:pt x="100" y="15220"/>
                  <a:pt x="88" y="15280"/>
                  <a:pt x="88" y="15316"/>
                </a:cubicBezTo>
                <a:cubicBezTo>
                  <a:pt x="88" y="15353"/>
                  <a:pt x="68" y="15475"/>
                  <a:pt x="44" y="15588"/>
                </a:cubicBezTo>
                <a:cubicBezTo>
                  <a:pt x="-7" y="15830"/>
                  <a:pt x="-16" y="16268"/>
                  <a:pt x="27" y="16411"/>
                </a:cubicBezTo>
                <a:cubicBezTo>
                  <a:pt x="48" y="16481"/>
                  <a:pt x="53" y="16697"/>
                  <a:pt x="53" y="17602"/>
                </a:cubicBezTo>
                <a:cubicBezTo>
                  <a:pt x="53" y="18310"/>
                  <a:pt x="59" y="18708"/>
                  <a:pt x="71" y="18708"/>
                </a:cubicBezTo>
                <a:cubicBezTo>
                  <a:pt x="80" y="18708"/>
                  <a:pt x="88" y="18734"/>
                  <a:pt x="88" y="18765"/>
                </a:cubicBezTo>
                <a:cubicBezTo>
                  <a:pt x="88" y="18854"/>
                  <a:pt x="216" y="19014"/>
                  <a:pt x="287" y="19014"/>
                </a:cubicBezTo>
                <a:cubicBezTo>
                  <a:pt x="348" y="19014"/>
                  <a:pt x="350" y="19019"/>
                  <a:pt x="350" y="19169"/>
                </a:cubicBezTo>
                <a:cubicBezTo>
                  <a:pt x="350" y="19255"/>
                  <a:pt x="362" y="19355"/>
                  <a:pt x="377" y="19391"/>
                </a:cubicBezTo>
                <a:cubicBezTo>
                  <a:pt x="392" y="19429"/>
                  <a:pt x="403" y="19536"/>
                  <a:pt x="403" y="19647"/>
                </a:cubicBezTo>
                <a:cubicBezTo>
                  <a:pt x="403" y="19752"/>
                  <a:pt x="411" y="19851"/>
                  <a:pt x="420" y="19866"/>
                </a:cubicBezTo>
                <a:cubicBezTo>
                  <a:pt x="430" y="19881"/>
                  <a:pt x="438" y="19968"/>
                  <a:pt x="438" y="20060"/>
                </a:cubicBezTo>
                <a:cubicBezTo>
                  <a:pt x="438" y="20155"/>
                  <a:pt x="449" y="20250"/>
                  <a:pt x="464" y="20281"/>
                </a:cubicBezTo>
                <a:cubicBezTo>
                  <a:pt x="479" y="20312"/>
                  <a:pt x="490" y="20406"/>
                  <a:pt x="490" y="20503"/>
                </a:cubicBezTo>
                <a:cubicBezTo>
                  <a:pt x="490" y="20597"/>
                  <a:pt x="498" y="20674"/>
                  <a:pt x="508" y="20674"/>
                </a:cubicBezTo>
                <a:cubicBezTo>
                  <a:pt x="518" y="20674"/>
                  <a:pt x="526" y="20718"/>
                  <a:pt x="526" y="20772"/>
                </a:cubicBezTo>
                <a:cubicBezTo>
                  <a:pt x="527" y="20912"/>
                  <a:pt x="610" y="21197"/>
                  <a:pt x="691" y="21334"/>
                </a:cubicBezTo>
                <a:cubicBezTo>
                  <a:pt x="748" y="21430"/>
                  <a:pt x="820" y="21490"/>
                  <a:pt x="969" y="21564"/>
                </a:cubicBezTo>
                <a:cubicBezTo>
                  <a:pt x="1038" y="21599"/>
                  <a:pt x="4520" y="21537"/>
                  <a:pt x="4653" y="21499"/>
                </a:cubicBezTo>
                <a:cubicBezTo>
                  <a:pt x="4771" y="21465"/>
                  <a:pt x="7181" y="21448"/>
                  <a:pt x="12865" y="21441"/>
                </a:cubicBezTo>
                <a:lnTo>
                  <a:pt x="20911" y="21432"/>
                </a:lnTo>
                <a:lnTo>
                  <a:pt x="20988" y="21332"/>
                </a:lnTo>
                <a:cubicBezTo>
                  <a:pt x="21083" y="21208"/>
                  <a:pt x="21198" y="20904"/>
                  <a:pt x="21199" y="20772"/>
                </a:cubicBezTo>
                <a:cubicBezTo>
                  <a:pt x="21199" y="20718"/>
                  <a:pt x="21207" y="20674"/>
                  <a:pt x="21217" y="20674"/>
                </a:cubicBezTo>
                <a:cubicBezTo>
                  <a:pt x="21226" y="20674"/>
                  <a:pt x="21234" y="20558"/>
                  <a:pt x="21234" y="20415"/>
                </a:cubicBezTo>
                <a:cubicBezTo>
                  <a:pt x="21234" y="20243"/>
                  <a:pt x="21243" y="20133"/>
                  <a:pt x="21260" y="20090"/>
                </a:cubicBezTo>
                <a:cubicBezTo>
                  <a:pt x="21279" y="20044"/>
                  <a:pt x="21287" y="19932"/>
                  <a:pt x="21287" y="19718"/>
                </a:cubicBezTo>
                <a:cubicBezTo>
                  <a:pt x="21287" y="19550"/>
                  <a:pt x="21295" y="19400"/>
                  <a:pt x="21304" y="19385"/>
                </a:cubicBezTo>
                <a:cubicBezTo>
                  <a:pt x="21314" y="19370"/>
                  <a:pt x="21322" y="19273"/>
                  <a:pt x="21322" y="19169"/>
                </a:cubicBezTo>
                <a:cubicBezTo>
                  <a:pt x="21322" y="18952"/>
                  <a:pt x="21339" y="18904"/>
                  <a:pt x="21434" y="18868"/>
                </a:cubicBezTo>
                <a:cubicBezTo>
                  <a:pt x="21475" y="18852"/>
                  <a:pt x="21520" y="18797"/>
                  <a:pt x="21544" y="18733"/>
                </a:cubicBezTo>
                <a:lnTo>
                  <a:pt x="21584" y="18623"/>
                </a:lnTo>
                <a:lnTo>
                  <a:pt x="21584" y="17071"/>
                </a:lnTo>
                <a:cubicBezTo>
                  <a:pt x="21584" y="16065"/>
                  <a:pt x="21578" y="15519"/>
                  <a:pt x="21567" y="15519"/>
                </a:cubicBezTo>
                <a:cubicBezTo>
                  <a:pt x="21557" y="15519"/>
                  <a:pt x="21549" y="15393"/>
                  <a:pt x="21549" y="15230"/>
                </a:cubicBezTo>
                <a:cubicBezTo>
                  <a:pt x="21549" y="15033"/>
                  <a:pt x="21541" y="14923"/>
                  <a:pt x="21523" y="14878"/>
                </a:cubicBezTo>
                <a:cubicBezTo>
                  <a:pt x="21506" y="14837"/>
                  <a:pt x="21496" y="14727"/>
                  <a:pt x="21496" y="14586"/>
                </a:cubicBezTo>
                <a:cubicBezTo>
                  <a:pt x="21496" y="14379"/>
                  <a:pt x="21490" y="14351"/>
                  <a:pt x="21435" y="14251"/>
                </a:cubicBezTo>
                <a:lnTo>
                  <a:pt x="21375" y="14142"/>
                </a:lnTo>
                <a:lnTo>
                  <a:pt x="21374" y="13662"/>
                </a:lnTo>
                <a:cubicBezTo>
                  <a:pt x="21373" y="13310"/>
                  <a:pt x="21366" y="13157"/>
                  <a:pt x="21347" y="13095"/>
                </a:cubicBezTo>
                <a:cubicBezTo>
                  <a:pt x="21328" y="13033"/>
                  <a:pt x="21322" y="12886"/>
                  <a:pt x="21322" y="12538"/>
                </a:cubicBezTo>
                <a:cubicBezTo>
                  <a:pt x="21322" y="12252"/>
                  <a:pt x="21315" y="12067"/>
                  <a:pt x="21304" y="12067"/>
                </a:cubicBezTo>
                <a:cubicBezTo>
                  <a:pt x="21295" y="12067"/>
                  <a:pt x="21287" y="11989"/>
                  <a:pt x="21287" y="11896"/>
                </a:cubicBezTo>
                <a:cubicBezTo>
                  <a:pt x="21287" y="11799"/>
                  <a:pt x="21275" y="11705"/>
                  <a:pt x="21260" y="11674"/>
                </a:cubicBezTo>
                <a:cubicBezTo>
                  <a:pt x="21245" y="11643"/>
                  <a:pt x="21234" y="11548"/>
                  <a:pt x="21234" y="11453"/>
                </a:cubicBezTo>
                <a:cubicBezTo>
                  <a:pt x="21234" y="11361"/>
                  <a:pt x="21226" y="11273"/>
                  <a:pt x="21217" y="11259"/>
                </a:cubicBezTo>
                <a:cubicBezTo>
                  <a:pt x="21207" y="11244"/>
                  <a:pt x="21199" y="11100"/>
                  <a:pt x="21199" y="10939"/>
                </a:cubicBezTo>
                <a:cubicBezTo>
                  <a:pt x="21198" y="10752"/>
                  <a:pt x="21189" y="10615"/>
                  <a:pt x="21172" y="10561"/>
                </a:cubicBezTo>
                <a:cubicBezTo>
                  <a:pt x="21156" y="10507"/>
                  <a:pt x="21147" y="10375"/>
                  <a:pt x="21147" y="10200"/>
                </a:cubicBezTo>
                <a:cubicBezTo>
                  <a:pt x="21147" y="10046"/>
                  <a:pt x="21139" y="9926"/>
                  <a:pt x="21129" y="9926"/>
                </a:cubicBezTo>
                <a:cubicBezTo>
                  <a:pt x="21120" y="9926"/>
                  <a:pt x="21112" y="9813"/>
                  <a:pt x="21111" y="9675"/>
                </a:cubicBezTo>
                <a:cubicBezTo>
                  <a:pt x="21111" y="9524"/>
                  <a:pt x="21100" y="9389"/>
                  <a:pt x="21085" y="9338"/>
                </a:cubicBezTo>
                <a:cubicBezTo>
                  <a:pt x="21069" y="9284"/>
                  <a:pt x="21059" y="9152"/>
                  <a:pt x="21059" y="8977"/>
                </a:cubicBezTo>
                <a:cubicBezTo>
                  <a:pt x="21059" y="8822"/>
                  <a:pt x="21052" y="8703"/>
                  <a:pt x="21042" y="8703"/>
                </a:cubicBezTo>
                <a:cubicBezTo>
                  <a:pt x="21032" y="8703"/>
                  <a:pt x="21024" y="8582"/>
                  <a:pt x="21024" y="8430"/>
                </a:cubicBezTo>
                <a:cubicBezTo>
                  <a:pt x="21023" y="8259"/>
                  <a:pt x="21014" y="8123"/>
                  <a:pt x="20998" y="8071"/>
                </a:cubicBezTo>
                <a:cubicBezTo>
                  <a:pt x="20979" y="8008"/>
                  <a:pt x="20972" y="7862"/>
                  <a:pt x="20972" y="7516"/>
                </a:cubicBezTo>
                <a:cubicBezTo>
                  <a:pt x="20972" y="7250"/>
                  <a:pt x="20964" y="7036"/>
                  <a:pt x="20954" y="7021"/>
                </a:cubicBezTo>
                <a:cubicBezTo>
                  <a:pt x="20945" y="7006"/>
                  <a:pt x="20937" y="6842"/>
                  <a:pt x="20936" y="6657"/>
                </a:cubicBezTo>
                <a:cubicBezTo>
                  <a:pt x="20936" y="6431"/>
                  <a:pt x="20927" y="6293"/>
                  <a:pt x="20910" y="6235"/>
                </a:cubicBezTo>
                <a:cubicBezTo>
                  <a:pt x="20893" y="6180"/>
                  <a:pt x="20884" y="6047"/>
                  <a:pt x="20884" y="5853"/>
                </a:cubicBezTo>
                <a:cubicBezTo>
                  <a:pt x="20884" y="5684"/>
                  <a:pt x="20877" y="5557"/>
                  <a:pt x="20867" y="5557"/>
                </a:cubicBezTo>
                <a:cubicBezTo>
                  <a:pt x="20857" y="5557"/>
                  <a:pt x="20849" y="5429"/>
                  <a:pt x="20849" y="5262"/>
                </a:cubicBezTo>
                <a:cubicBezTo>
                  <a:pt x="20848" y="5072"/>
                  <a:pt x="20839" y="4936"/>
                  <a:pt x="20823" y="4881"/>
                </a:cubicBezTo>
                <a:cubicBezTo>
                  <a:pt x="20808" y="4834"/>
                  <a:pt x="20797" y="4713"/>
                  <a:pt x="20797" y="4611"/>
                </a:cubicBezTo>
                <a:cubicBezTo>
                  <a:pt x="20797" y="4509"/>
                  <a:pt x="20789" y="4414"/>
                  <a:pt x="20779" y="4399"/>
                </a:cubicBezTo>
                <a:cubicBezTo>
                  <a:pt x="20770" y="4384"/>
                  <a:pt x="20762" y="4248"/>
                  <a:pt x="20762" y="4096"/>
                </a:cubicBezTo>
                <a:cubicBezTo>
                  <a:pt x="20762" y="3904"/>
                  <a:pt x="20754" y="3803"/>
                  <a:pt x="20736" y="3766"/>
                </a:cubicBezTo>
                <a:cubicBezTo>
                  <a:pt x="20717" y="3727"/>
                  <a:pt x="20709" y="3624"/>
                  <a:pt x="20709" y="3411"/>
                </a:cubicBezTo>
                <a:cubicBezTo>
                  <a:pt x="20709" y="3239"/>
                  <a:pt x="20702" y="3110"/>
                  <a:pt x="20692" y="3110"/>
                </a:cubicBezTo>
                <a:cubicBezTo>
                  <a:pt x="20682" y="3110"/>
                  <a:pt x="20674" y="2997"/>
                  <a:pt x="20674" y="2859"/>
                </a:cubicBezTo>
                <a:cubicBezTo>
                  <a:pt x="20674" y="2708"/>
                  <a:pt x="20663" y="2573"/>
                  <a:pt x="20648" y="2522"/>
                </a:cubicBezTo>
                <a:cubicBezTo>
                  <a:pt x="20630" y="2464"/>
                  <a:pt x="20622" y="2329"/>
                  <a:pt x="20622" y="2098"/>
                </a:cubicBezTo>
                <a:cubicBezTo>
                  <a:pt x="20622" y="1912"/>
                  <a:pt x="20614" y="1749"/>
                  <a:pt x="20605" y="1734"/>
                </a:cubicBezTo>
                <a:cubicBezTo>
                  <a:pt x="20595" y="1719"/>
                  <a:pt x="20587" y="1607"/>
                  <a:pt x="20587" y="1487"/>
                </a:cubicBezTo>
                <a:cubicBezTo>
                  <a:pt x="20587" y="1350"/>
                  <a:pt x="20577" y="1244"/>
                  <a:pt x="20561" y="1203"/>
                </a:cubicBezTo>
                <a:cubicBezTo>
                  <a:pt x="20546" y="1167"/>
                  <a:pt x="20535" y="1079"/>
                  <a:pt x="20535" y="1009"/>
                </a:cubicBezTo>
                <a:cubicBezTo>
                  <a:pt x="20535" y="939"/>
                  <a:pt x="20527" y="882"/>
                  <a:pt x="20517" y="882"/>
                </a:cubicBezTo>
                <a:cubicBezTo>
                  <a:pt x="20507" y="882"/>
                  <a:pt x="20499" y="857"/>
                  <a:pt x="20499" y="827"/>
                </a:cubicBezTo>
                <a:cubicBezTo>
                  <a:pt x="20498" y="754"/>
                  <a:pt x="20450" y="616"/>
                  <a:pt x="20385" y="501"/>
                </a:cubicBezTo>
                <a:cubicBezTo>
                  <a:pt x="20267" y="293"/>
                  <a:pt x="20178" y="274"/>
                  <a:pt x="18960" y="202"/>
                </a:cubicBezTo>
                <a:cubicBezTo>
                  <a:pt x="17089" y="91"/>
                  <a:pt x="14053" y="1"/>
                  <a:pt x="12174" y="0"/>
                </a:cubicBezTo>
                <a:close/>
              </a:path>
            </a:pathLst>
          </a:cu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The workflow"/>
          <p:cNvSpPr txBox="1"/>
          <p:nvPr>
            <p:ph type="title"/>
          </p:nvPr>
        </p:nvSpPr>
        <p:spPr>
          <a:prstGeom prst="rect">
            <a:avLst/>
          </a:prstGeom>
        </p:spPr>
        <p:txBody>
          <a:bodyPr/>
          <a:lstStyle/>
          <a:p>
            <a:pPr/>
            <a:r>
              <a:t>The workflow</a:t>
            </a:r>
          </a:p>
        </p:txBody>
      </p:sp>
      <p:sp>
        <p:nvSpPr>
          <p:cNvPr id="139" name="Create emails offline…"/>
          <p:cNvSpPr txBox="1"/>
          <p:nvPr>
            <p:ph type="body" idx="1"/>
          </p:nvPr>
        </p:nvSpPr>
        <p:spPr>
          <a:xfrm>
            <a:off x="1689100" y="2679700"/>
            <a:ext cx="21005800" cy="9296400"/>
          </a:xfrm>
          <a:prstGeom prst="rect">
            <a:avLst/>
          </a:prstGeom>
        </p:spPr>
        <p:txBody>
          <a:bodyPr/>
          <a:lstStyle/>
          <a:p>
            <a:pPr marL="228600" indent="-228600">
              <a:buSzPct val="100000"/>
              <a:buAutoNum type="arabicPeriod" startAt="1"/>
            </a:pPr>
            <a:r>
              <a:t> Create emails offline</a:t>
            </a:r>
          </a:p>
          <a:p>
            <a:pPr marL="228600" indent="-228600">
              <a:buSzPct val="100000"/>
              <a:buAutoNum type="arabicPeriod" startAt="1"/>
            </a:pPr>
            <a:r>
              <a:t> Connect to a server to send and receive emails</a:t>
            </a:r>
          </a:p>
          <a:p>
            <a:pPr marL="228600" indent="-228600">
              <a:buSzPct val="100000"/>
              <a:buAutoNum type="arabicPeriod" startAt="1"/>
            </a:pPr>
            <a:r>
              <a:t> Read emails offline</a:t>
            </a:r>
          </a:p>
          <a:p>
            <a:pPr marL="228600" indent="-228600">
              <a:buSzPct val="100000"/>
              <a:buAutoNum type="arabicPeriod" startAt="1"/>
            </a:pPr>
            <a:r>
              <a:t> Servers redistribute messages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3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3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3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39">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39"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Winlink is just a simple, internet-based email system augmented with radio links"/>
          <p:cNvSpPr txBox="1"/>
          <p:nvPr>
            <p:ph type="title"/>
          </p:nvPr>
        </p:nvSpPr>
        <p:spPr>
          <a:xfrm>
            <a:off x="967374" y="3409599"/>
            <a:ext cx="5348000" cy="5864622"/>
          </a:xfrm>
          <a:prstGeom prst="rect">
            <a:avLst/>
          </a:prstGeom>
        </p:spPr>
        <p:txBody>
          <a:bodyPr/>
          <a:lstStyle>
            <a:lvl1pPr defTabSz="437514">
              <a:defRPr sz="5935"/>
            </a:lvl1pPr>
          </a:lstStyle>
          <a:p>
            <a:pPr/>
            <a:r>
              <a:t>Winlink is just a simple, internet-based email system augmented with radio links</a:t>
            </a:r>
          </a:p>
        </p:txBody>
      </p:sp>
      <p:pic>
        <p:nvPicPr>
          <p:cNvPr id="142" name="1-winlink-home-page.jpg" descr="1-winlink-home-page.jpg"/>
          <p:cNvPicPr>
            <a:picLocks noChangeAspect="1"/>
          </p:cNvPicPr>
          <p:nvPr/>
        </p:nvPicPr>
        <p:blipFill>
          <a:blip r:embed="rId2">
            <a:extLst/>
          </a:blip>
          <a:srcRect l="0" t="2988" r="0" b="0"/>
          <a:stretch>
            <a:fillRect/>
          </a:stretch>
        </p:blipFill>
        <p:spPr>
          <a:xfrm>
            <a:off x="7746855" y="1059290"/>
            <a:ext cx="15514696" cy="1090102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Line"/>
          <p:cNvSpPr/>
          <p:nvPr/>
        </p:nvSpPr>
        <p:spPr>
          <a:xfrm flipV="1">
            <a:off x="6413883" y="5010104"/>
            <a:ext cx="1" cy="2192722"/>
          </a:xfrm>
          <a:prstGeom prst="line">
            <a:avLst/>
          </a:prstGeom>
          <a:ln w="25400">
            <a:solidFill>
              <a:srgbClr val="000000"/>
            </a:solidFill>
            <a:miter lim="400000"/>
          </a:ln>
        </p:spPr>
        <p:txBody>
          <a:bodyPr lIns="50800" tIns="50800" rIns="50800" bIns="50800" anchor="ctr"/>
          <a:lstStyle/>
          <a:p>
            <a:pPr defTabSz="2438338">
              <a:defRPr b="0" sz="2400">
                <a:solidFill>
                  <a:srgbClr val="5E5E5E"/>
                </a:solidFill>
              </a:defRPr>
            </a:pPr>
          </a:p>
        </p:txBody>
      </p:sp>
      <p:sp>
        <p:nvSpPr>
          <p:cNvPr id="145" name="Line"/>
          <p:cNvSpPr/>
          <p:nvPr/>
        </p:nvSpPr>
        <p:spPr>
          <a:xfrm flipH="1" flipV="1">
            <a:off x="15875714" y="9079762"/>
            <a:ext cx="1624404" cy="1624404"/>
          </a:xfrm>
          <a:prstGeom prst="line">
            <a:avLst/>
          </a:prstGeom>
          <a:ln w="25400">
            <a:solidFill>
              <a:srgbClr val="000000"/>
            </a:solidFill>
            <a:miter lim="400000"/>
          </a:ln>
        </p:spPr>
        <p:txBody>
          <a:bodyPr lIns="50800" tIns="50800" rIns="50800" bIns="50800" anchor="ctr"/>
          <a:lstStyle/>
          <a:p>
            <a:pPr defTabSz="2438338">
              <a:defRPr b="0" sz="2400">
                <a:solidFill>
                  <a:srgbClr val="5E5E5E"/>
                </a:solidFill>
              </a:defRPr>
            </a:pPr>
          </a:p>
        </p:txBody>
      </p:sp>
      <p:sp>
        <p:nvSpPr>
          <p:cNvPr id="146" name="Line"/>
          <p:cNvSpPr/>
          <p:nvPr/>
        </p:nvSpPr>
        <p:spPr>
          <a:xfrm flipV="1">
            <a:off x="15875473" y="5010104"/>
            <a:ext cx="1" cy="2192722"/>
          </a:xfrm>
          <a:prstGeom prst="line">
            <a:avLst/>
          </a:prstGeom>
          <a:ln w="25400">
            <a:solidFill>
              <a:srgbClr val="000000"/>
            </a:solidFill>
            <a:miter lim="400000"/>
          </a:ln>
        </p:spPr>
        <p:txBody>
          <a:bodyPr lIns="50800" tIns="50800" rIns="50800" bIns="50800" anchor="ctr"/>
          <a:lstStyle/>
          <a:p>
            <a:pPr defTabSz="2438338">
              <a:defRPr b="0" sz="2400">
                <a:solidFill>
                  <a:srgbClr val="5E5E5E"/>
                </a:solidFill>
              </a:defRPr>
            </a:pPr>
          </a:p>
        </p:txBody>
      </p:sp>
      <p:sp>
        <p:nvSpPr>
          <p:cNvPr id="147" name="Computer"/>
          <p:cNvSpPr/>
          <p:nvPr/>
        </p:nvSpPr>
        <p:spPr>
          <a:xfrm>
            <a:off x="5108960" y="7043100"/>
            <a:ext cx="2711448" cy="2188091"/>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solidFill>
            <a:srgbClr val="00A1FF"/>
          </a:solidFill>
          <a:ln>
            <a:solidFill>
              <a:srgbClr val="000000"/>
            </a:solidFill>
            <a:miter lim="400000"/>
          </a:ln>
        </p:spPr>
        <p:txBody>
          <a:bodyPr lIns="50800" tIns="50800" rIns="50800" bIns="50800" anchor="ctr"/>
          <a:lstStyle/>
          <a:p>
            <a:pPr>
              <a:defRPr b="0" sz="3200">
                <a:latin typeface="+mn-lt"/>
                <a:ea typeface="+mn-ea"/>
                <a:cs typeface="+mn-cs"/>
                <a:sym typeface="Helvetica Neue Medium"/>
              </a:defRPr>
            </a:pPr>
          </a:p>
        </p:txBody>
      </p:sp>
      <p:grpSp>
        <p:nvGrpSpPr>
          <p:cNvPr id="151" name="Group"/>
          <p:cNvGrpSpPr/>
          <p:nvPr/>
        </p:nvGrpSpPr>
        <p:grpSpPr>
          <a:xfrm>
            <a:off x="15165018" y="7192633"/>
            <a:ext cx="1404724" cy="1889026"/>
            <a:chOff x="0" y="0"/>
            <a:chExt cx="1404722" cy="1889025"/>
          </a:xfrm>
        </p:grpSpPr>
        <p:sp>
          <p:nvSpPr>
            <p:cNvPr id="148" name="Rectangle"/>
            <p:cNvSpPr/>
            <p:nvPr/>
          </p:nvSpPr>
          <p:spPr>
            <a:xfrm>
              <a:off x="0" y="0"/>
              <a:ext cx="1404723" cy="1889026"/>
            </a:xfrm>
            <a:prstGeom prst="rect">
              <a:avLst/>
            </a:prstGeom>
            <a:solidFill>
              <a:srgbClr val="00A1FF"/>
            </a:solidFill>
            <a:ln w="12700" cap="flat">
              <a:noFill/>
              <a:miter lim="400000"/>
            </a:ln>
            <a:effectLst/>
          </p:spPr>
          <p:txBody>
            <a:bodyPr wrap="square" lIns="50800" tIns="50800" rIns="50800" bIns="50800" numCol="1" anchor="ctr">
              <a:noAutofit/>
            </a:bodyPr>
            <a:lstStyle/>
            <a:p>
              <a:pPr>
                <a:defRPr b="0" sz="3200">
                  <a:latin typeface="+mn-lt"/>
                  <a:ea typeface="+mn-ea"/>
                  <a:cs typeface="+mn-cs"/>
                  <a:sym typeface="Helvetica Neue Medium"/>
                </a:defRPr>
              </a:pPr>
            </a:p>
          </p:txBody>
        </p:sp>
        <p:sp>
          <p:nvSpPr>
            <p:cNvPr id="149" name="Rounded Rectangle"/>
            <p:cNvSpPr/>
            <p:nvPr/>
          </p:nvSpPr>
          <p:spPr>
            <a:xfrm>
              <a:off x="142640" y="288765"/>
              <a:ext cx="1119446" cy="292898"/>
            </a:xfrm>
            <a:prstGeom prst="roundRect">
              <a:avLst>
                <a:gd name="adj" fmla="val 50000"/>
              </a:avLst>
            </a:prstGeom>
            <a:solidFill>
              <a:schemeClr val="accent1">
                <a:lumOff val="16847"/>
              </a:schemeClr>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150" name="Rounded Rectangle"/>
            <p:cNvSpPr/>
            <p:nvPr/>
          </p:nvSpPr>
          <p:spPr>
            <a:xfrm>
              <a:off x="142640" y="798064"/>
              <a:ext cx="1119446" cy="292898"/>
            </a:xfrm>
            <a:prstGeom prst="roundRect">
              <a:avLst>
                <a:gd name="adj" fmla="val 50000"/>
              </a:avLst>
            </a:prstGeom>
            <a:solidFill>
              <a:schemeClr val="accent1">
                <a:lumOff val="16847"/>
              </a:schemeClr>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grpSp>
      <p:grpSp>
        <p:nvGrpSpPr>
          <p:cNvPr id="155" name="Group"/>
          <p:cNvGrpSpPr/>
          <p:nvPr/>
        </p:nvGrpSpPr>
        <p:grpSpPr>
          <a:xfrm>
            <a:off x="17721952" y="7192633"/>
            <a:ext cx="1404722" cy="1889024"/>
            <a:chOff x="0" y="0"/>
            <a:chExt cx="1404721" cy="1889023"/>
          </a:xfrm>
        </p:grpSpPr>
        <p:sp>
          <p:nvSpPr>
            <p:cNvPr id="152" name="Rectangle"/>
            <p:cNvSpPr/>
            <p:nvPr/>
          </p:nvSpPr>
          <p:spPr>
            <a:xfrm>
              <a:off x="0" y="0"/>
              <a:ext cx="1404722" cy="1889024"/>
            </a:xfrm>
            <a:prstGeom prst="rect">
              <a:avLst/>
            </a:prstGeom>
            <a:solidFill>
              <a:srgbClr val="00A1FF"/>
            </a:solidFill>
            <a:ln w="12700" cap="flat">
              <a:noFill/>
              <a:miter lim="400000"/>
            </a:ln>
            <a:effectLst/>
          </p:spPr>
          <p:txBody>
            <a:bodyPr wrap="square" lIns="50800" tIns="50800" rIns="50800" bIns="50800" numCol="1" anchor="ctr">
              <a:noAutofit/>
            </a:bodyPr>
            <a:lstStyle/>
            <a:p>
              <a:pPr>
                <a:defRPr b="0" sz="3200">
                  <a:latin typeface="+mn-lt"/>
                  <a:ea typeface="+mn-ea"/>
                  <a:cs typeface="+mn-cs"/>
                  <a:sym typeface="Helvetica Neue Medium"/>
                </a:defRPr>
              </a:pPr>
            </a:p>
          </p:txBody>
        </p:sp>
        <p:sp>
          <p:nvSpPr>
            <p:cNvPr id="153" name="Rounded Rectangle"/>
            <p:cNvSpPr/>
            <p:nvPr/>
          </p:nvSpPr>
          <p:spPr>
            <a:xfrm>
              <a:off x="142640" y="288764"/>
              <a:ext cx="1119444" cy="292898"/>
            </a:xfrm>
            <a:prstGeom prst="roundRect">
              <a:avLst>
                <a:gd name="adj" fmla="val 50000"/>
              </a:avLst>
            </a:prstGeom>
            <a:solidFill>
              <a:schemeClr val="accent1">
                <a:lumOff val="16847"/>
              </a:schemeClr>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154" name="Rounded Rectangle"/>
            <p:cNvSpPr/>
            <p:nvPr/>
          </p:nvSpPr>
          <p:spPr>
            <a:xfrm>
              <a:off x="142640" y="798063"/>
              <a:ext cx="1119444" cy="292898"/>
            </a:xfrm>
            <a:prstGeom prst="roundRect">
              <a:avLst>
                <a:gd name="adj" fmla="val 50000"/>
              </a:avLst>
            </a:prstGeom>
            <a:solidFill>
              <a:schemeClr val="accent1">
                <a:lumOff val="16847"/>
              </a:schemeClr>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grpSp>
      <p:grpSp>
        <p:nvGrpSpPr>
          <p:cNvPr id="159" name="Group"/>
          <p:cNvGrpSpPr/>
          <p:nvPr/>
        </p:nvGrpSpPr>
        <p:grpSpPr>
          <a:xfrm>
            <a:off x="20278884" y="7192633"/>
            <a:ext cx="1404724" cy="1889026"/>
            <a:chOff x="0" y="0"/>
            <a:chExt cx="1404722" cy="1889025"/>
          </a:xfrm>
        </p:grpSpPr>
        <p:sp>
          <p:nvSpPr>
            <p:cNvPr id="156" name="Rectangle"/>
            <p:cNvSpPr/>
            <p:nvPr/>
          </p:nvSpPr>
          <p:spPr>
            <a:xfrm>
              <a:off x="0" y="0"/>
              <a:ext cx="1404723" cy="1889026"/>
            </a:xfrm>
            <a:prstGeom prst="rect">
              <a:avLst/>
            </a:prstGeom>
            <a:solidFill>
              <a:srgbClr val="00A1FF"/>
            </a:solidFill>
            <a:ln w="12700" cap="flat">
              <a:noFill/>
              <a:miter lim="400000"/>
            </a:ln>
            <a:effectLst/>
          </p:spPr>
          <p:txBody>
            <a:bodyPr wrap="square" lIns="50800" tIns="50800" rIns="50800" bIns="50800" numCol="1" anchor="ctr">
              <a:noAutofit/>
            </a:bodyPr>
            <a:lstStyle/>
            <a:p>
              <a:pPr>
                <a:defRPr b="0" sz="3200">
                  <a:latin typeface="+mn-lt"/>
                  <a:ea typeface="+mn-ea"/>
                  <a:cs typeface="+mn-cs"/>
                  <a:sym typeface="Helvetica Neue Medium"/>
                </a:defRPr>
              </a:pPr>
            </a:p>
          </p:txBody>
        </p:sp>
        <p:sp>
          <p:nvSpPr>
            <p:cNvPr id="157" name="Rounded Rectangle"/>
            <p:cNvSpPr/>
            <p:nvPr/>
          </p:nvSpPr>
          <p:spPr>
            <a:xfrm>
              <a:off x="142640" y="288765"/>
              <a:ext cx="1119446" cy="292898"/>
            </a:xfrm>
            <a:prstGeom prst="roundRect">
              <a:avLst>
                <a:gd name="adj" fmla="val 50000"/>
              </a:avLst>
            </a:prstGeom>
            <a:solidFill>
              <a:schemeClr val="accent1">
                <a:lumOff val="16847"/>
              </a:schemeClr>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158" name="Rounded Rectangle"/>
            <p:cNvSpPr/>
            <p:nvPr/>
          </p:nvSpPr>
          <p:spPr>
            <a:xfrm>
              <a:off x="142640" y="798064"/>
              <a:ext cx="1119446" cy="292898"/>
            </a:xfrm>
            <a:prstGeom prst="roundRect">
              <a:avLst>
                <a:gd name="adj" fmla="val 50000"/>
              </a:avLst>
            </a:prstGeom>
            <a:solidFill>
              <a:schemeClr val="accent1">
                <a:lumOff val="16847"/>
              </a:schemeClr>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grpSp>
      <p:grpSp>
        <p:nvGrpSpPr>
          <p:cNvPr id="165" name="Group"/>
          <p:cNvGrpSpPr/>
          <p:nvPr/>
        </p:nvGrpSpPr>
        <p:grpSpPr>
          <a:xfrm>
            <a:off x="14937685" y="2693779"/>
            <a:ext cx="1859388" cy="2326518"/>
            <a:chOff x="0" y="0"/>
            <a:chExt cx="1859387" cy="2326517"/>
          </a:xfrm>
        </p:grpSpPr>
        <p:sp>
          <p:nvSpPr>
            <p:cNvPr id="160" name="Radio Tower"/>
            <p:cNvSpPr/>
            <p:nvPr/>
          </p:nvSpPr>
          <p:spPr>
            <a:xfrm>
              <a:off x="312983" y="0"/>
              <a:ext cx="1242812" cy="17903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9" y="0"/>
                  </a:moveTo>
                  <a:cubicBezTo>
                    <a:pt x="4844" y="0"/>
                    <a:pt x="0" y="3364"/>
                    <a:pt x="0" y="7498"/>
                  </a:cubicBezTo>
                  <a:cubicBezTo>
                    <a:pt x="0" y="10532"/>
                    <a:pt x="2679" y="13248"/>
                    <a:pt x="6711" y="14418"/>
                  </a:cubicBezTo>
                  <a:lnTo>
                    <a:pt x="6905" y="13852"/>
                  </a:lnTo>
                  <a:cubicBezTo>
                    <a:pt x="3202" y="12777"/>
                    <a:pt x="881" y="10284"/>
                    <a:pt x="881" y="7498"/>
                  </a:cubicBezTo>
                  <a:cubicBezTo>
                    <a:pt x="881" y="3702"/>
                    <a:pt x="5330" y="613"/>
                    <a:pt x="10799" y="613"/>
                  </a:cubicBezTo>
                  <a:cubicBezTo>
                    <a:pt x="16267" y="613"/>
                    <a:pt x="20717" y="3702"/>
                    <a:pt x="20717" y="7498"/>
                  </a:cubicBezTo>
                  <a:cubicBezTo>
                    <a:pt x="20717" y="10294"/>
                    <a:pt x="18385" y="12790"/>
                    <a:pt x="14664" y="13860"/>
                  </a:cubicBezTo>
                  <a:lnTo>
                    <a:pt x="14855" y="14426"/>
                  </a:lnTo>
                  <a:cubicBezTo>
                    <a:pt x="18907" y="13261"/>
                    <a:pt x="21600" y="10542"/>
                    <a:pt x="21600" y="7498"/>
                  </a:cubicBezTo>
                  <a:cubicBezTo>
                    <a:pt x="21600" y="3364"/>
                    <a:pt x="16754" y="0"/>
                    <a:pt x="10799" y="0"/>
                  </a:cubicBezTo>
                  <a:close/>
                  <a:moveTo>
                    <a:pt x="10782" y="2273"/>
                  </a:moveTo>
                  <a:cubicBezTo>
                    <a:pt x="6615" y="2273"/>
                    <a:pt x="3224" y="4625"/>
                    <a:pt x="3224" y="7518"/>
                  </a:cubicBezTo>
                  <a:cubicBezTo>
                    <a:pt x="3224" y="9596"/>
                    <a:pt x="4974" y="11397"/>
                    <a:pt x="7505" y="12246"/>
                  </a:cubicBezTo>
                  <a:lnTo>
                    <a:pt x="7730" y="11636"/>
                  </a:lnTo>
                  <a:cubicBezTo>
                    <a:pt x="5583" y="10866"/>
                    <a:pt x="4112" y="9308"/>
                    <a:pt x="4112" y="7518"/>
                  </a:cubicBezTo>
                  <a:cubicBezTo>
                    <a:pt x="4112" y="4965"/>
                    <a:pt x="7104" y="2890"/>
                    <a:pt x="10782" y="2890"/>
                  </a:cubicBezTo>
                  <a:cubicBezTo>
                    <a:pt x="14459" y="2890"/>
                    <a:pt x="17452" y="4965"/>
                    <a:pt x="17452" y="7518"/>
                  </a:cubicBezTo>
                  <a:cubicBezTo>
                    <a:pt x="17452" y="9308"/>
                    <a:pt x="15979" y="10866"/>
                    <a:pt x="13831" y="11636"/>
                  </a:cubicBezTo>
                  <a:lnTo>
                    <a:pt x="14059" y="12246"/>
                  </a:lnTo>
                  <a:cubicBezTo>
                    <a:pt x="16590" y="11397"/>
                    <a:pt x="18340" y="9596"/>
                    <a:pt x="18340" y="7518"/>
                  </a:cubicBezTo>
                  <a:cubicBezTo>
                    <a:pt x="18340" y="4625"/>
                    <a:pt x="14949" y="2273"/>
                    <a:pt x="10782" y="2273"/>
                  </a:cubicBezTo>
                  <a:close/>
                  <a:moveTo>
                    <a:pt x="10782" y="4513"/>
                  </a:moveTo>
                  <a:cubicBezTo>
                    <a:pt x="8395" y="4513"/>
                    <a:pt x="6452" y="5861"/>
                    <a:pt x="6452" y="7518"/>
                  </a:cubicBezTo>
                  <a:cubicBezTo>
                    <a:pt x="6452" y="8546"/>
                    <a:pt x="7201" y="9456"/>
                    <a:pt x="8337" y="9998"/>
                  </a:cubicBezTo>
                  <a:lnTo>
                    <a:pt x="8575" y="9351"/>
                  </a:lnTo>
                  <a:cubicBezTo>
                    <a:pt x="7820" y="8912"/>
                    <a:pt x="7340" y="8253"/>
                    <a:pt x="7340" y="7518"/>
                  </a:cubicBezTo>
                  <a:cubicBezTo>
                    <a:pt x="7340" y="6201"/>
                    <a:pt x="8884" y="5129"/>
                    <a:pt x="10782" y="5129"/>
                  </a:cubicBezTo>
                  <a:cubicBezTo>
                    <a:pt x="12680" y="5129"/>
                    <a:pt x="14223" y="6201"/>
                    <a:pt x="14223" y="7518"/>
                  </a:cubicBezTo>
                  <a:cubicBezTo>
                    <a:pt x="14223" y="8253"/>
                    <a:pt x="13743" y="8912"/>
                    <a:pt x="12989" y="9351"/>
                  </a:cubicBezTo>
                  <a:lnTo>
                    <a:pt x="13226" y="9996"/>
                  </a:lnTo>
                  <a:cubicBezTo>
                    <a:pt x="14363" y="9454"/>
                    <a:pt x="15112" y="8546"/>
                    <a:pt x="15112" y="7518"/>
                  </a:cubicBezTo>
                  <a:cubicBezTo>
                    <a:pt x="15112" y="5861"/>
                    <a:pt x="13169" y="4513"/>
                    <a:pt x="10782" y="4513"/>
                  </a:cubicBezTo>
                  <a:close/>
                  <a:moveTo>
                    <a:pt x="10782" y="6734"/>
                  </a:moveTo>
                  <a:cubicBezTo>
                    <a:pt x="10157" y="6734"/>
                    <a:pt x="9652" y="7085"/>
                    <a:pt x="9652" y="7518"/>
                  </a:cubicBezTo>
                  <a:cubicBezTo>
                    <a:pt x="9652" y="7780"/>
                    <a:pt x="9837" y="8012"/>
                    <a:pt x="10121" y="8155"/>
                  </a:cubicBezTo>
                  <a:lnTo>
                    <a:pt x="5153" y="21600"/>
                  </a:lnTo>
                  <a:lnTo>
                    <a:pt x="6317" y="21600"/>
                  </a:lnTo>
                  <a:lnTo>
                    <a:pt x="10782" y="19994"/>
                  </a:lnTo>
                  <a:lnTo>
                    <a:pt x="15247" y="21600"/>
                  </a:lnTo>
                  <a:lnTo>
                    <a:pt x="16411" y="21600"/>
                  </a:lnTo>
                  <a:lnTo>
                    <a:pt x="11443" y="8155"/>
                  </a:lnTo>
                  <a:cubicBezTo>
                    <a:pt x="11727" y="8012"/>
                    <a:pt x="11912" y="7780"/>
                    <a:pt x="11912" y="7518"/>
                  </a:cubicBezTo>
                  <a:cubicBezTo>
                    <a:pt x="11912" y="7085"/>
                    <a:pt x="11406" y="6734"/>
                    <a:pt x="10782" y="6734"/>
                  </a:cubicBezTo>
                  <a:close/>
                  <a:moveTo>
                    <a:pt x="10782" y="9574"/>
                  </a:moveTo>
                  <a:lnTo>
                    <a:pt x="11648" y="11920"/>
                  </a:lnTo>
                  <a:lnTo>
                    <a:pt x="9915" y="11920"/>
                  </a:lnTo>
                  <a:lnTo>
                    <a:pt x="10782" y="9574"/>
                  </a:lnTo>
                  <a:close/>
                  <a:moveTo>
                    <a:pt x="10029" y="12215"/>
                  </a:moveTo>
                  <a:lnTo>
                    <a:pt x="11532" y="12215"/>
                  </a:lnTo>
                  <a:lnTo>
                    <a:pt x="10782" y="12891"/>
                  </a:lnTo>
                  <a:lnTo>
                    <a:pt x="10029" y="12215"/>
                  </a:lnTo>
                  <a:close/>
                  <a:moveTo>
                    <a:pt x="9729" y="12427"/>
                  </a:moveTo>
                  <a:lnTo>
                    <a:pt x="10513" y="13133"/>
                  </a:lnTo>
                  <a:lnTo>
                    <a:pt x="8947" y="14541"/>
                  </a:lnTo>
                  <a:lnTo>
                    <a:pt x="9729" y="12427"/>
                  </a:lnTo>
                  <a:close/>
                  <a:moveTo>
                    <a:pt x="11835" y="12427"/>
                  </a:moveTo>
                  <a:lnTo>
                    <a:pt x="12616" y="14541"/>
                  </a:lnTo>
                  <a:lnTo>
                    <a:pt x="11050" y="13133"/>
                  </a:lnTo>
                  <a:lnTo>
                    <a:pt x="11835" y="12427"/>
                  </a:lnTo>
                  <a:close/>
                  <a:moveTo>
                    <a:pt x="10782" y="13375"/>
                  </a:moveTo>
                  <a:lnTo>
                    <a:pt x="12568" y="14979"/>
                  </a:lnTo>
                  <a:lnTo>
                    <a:pt x="8996" y="14979"/>
                  </a:lnTo>
                  <a:lnTo>
                    <a:pt x="10782" y="13375"/>
                  </a:lnTo>
                  <a:close/>
                  <a:moveTo>
                    <a:pt x="9003" y="15275"/>
                  </a:moveTo>
                  <a:lnTo>
                    <a:pt x="12561" y="15275"/>
                  </a:lnTo>
                  <a:lnTo>
                    <a:pt x="10782" y="16237"/>
                  </a:lnTo>
                  <a:lnTo>
                    <a:pt x="9003" y="15275"/>
                  </a:lnTo>
                  <a:close/>
                  <a:moveTo>
                    <a:pt x="8613" y="15439"/>
                  </a:moveTo>
                  <a:lnTo>
                    <a:pt x="10436" y="16426"/>
                  </a:lnTo>
                  <a:lnTo>
                    <a:pt x="7703" y="17904"/>
                  </a:lnTo>
                  <a:lnTo>
                    <a:pt x="8613" y="15439"/>
                  </a:lnTo>
                  <a:close/>
                  <a:moveTo>
                    <a:pt x="12948" y="15439"/>
                  </a:moveTo>
                  <a:lnTo>
                    <a:pt x="13860" y="17904"/>
                  </a:lnTo>
                  <a:lnTo>
                    <a:pt x="11128" y="16426"/>
                  </a:lnTo>
                  <a:lnTo>
                    <a:pt x="12948" y="15439"/>
                  </a:lnTo>
                  <a:close/>
                  <a:moveTo>
                    <a:pt x="10782" y="16612"/>
                  </a:moveTo>
                  <a:lnTo>
                    <a:pt x="13785" y="18238"/>
                  </a:lnTo>
                  <a:lnTo>
                    <a:pt x="7778" y="18238"/>
                  </a:lnTo>
                  <a:lnTo>
                    <a:pt x="10782" y="16612"/>
                  </a:lnTo>
                  <a:close/>
                  <a:moveTo>
                    <a:pt x="7643" y="18534"/>
                  </a:moveTo>
                  <a:lnTo>
                    <a:pt x="13921" y="18534"/>
                  </a:lnTo>
                  <a:lnTo>
                    <a:pt x="10782" y="19661"/>
                  </a:lnTo>
                  <a:lnTo>
                    <a:pt x="7643" y="18534"/>
                  </a:lnTo>
                  <a:close/>
                  <a:moveTo>
                    <a:pt x="7382" y="18773"/>
                  </a:moveTo>
                  <a:lnTo>
                    <a:pt x="10320" y="19828"/>
                  </a:lnTo>
                  <a:lnTo>
                    <a:pt x="6484" y="21207"/>
                  </a:lnTo>
                  <a:lnTo>
                    <a:pt x="7382" y="18773"/>
                  </a:lnTo>
                  <a:close/>
                  <a:moveTo>
                    <a:pt x="14180" y="18773"/>
                  </a:moveTo>
                  <a:lnTo>
                    <a:pt x="15080" y="21207"/>
                  </a:lnTo>
                  <a:lnTo>
                    <a:pt x="11244" y="19828"/>
                  </a:lnTo>
                  <a:lnTo>
                    <a:pt x="14180" y="18773"/>
                  </a:lnTo>
                  <a:close/>
                </a:path>
              </a:pathLst>
            </a:custGeom>
            <a:solidFill>
              <a:srgbClr val="000000"/>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161" name="Rounded Rectangle"/>
            <p:cNvSpPr/>
            <p:nvPr/>
          </p:nvSpPr>
          <p:spPr>
            <a:xfrm>
              <a:off x="9390" y="1484752"/>
              <a:ext cx="1849998" cy="841766"/>
            </a:xfrm>
            <a:prstGeom prst="roundRect">
              <a:avLst>
                <a:gd name="adj" fmla="val 15179"/>
              </a:avLst>
            </a:prstGeom>
            <a:solidFill>
              <a:srgbClr val="BDCADA"/>
            </a:solidFill>
            <a:ln w="25400" cap="flat">
              <a:solidFill>
                <a:srgbClr val="000000"/>
              </a:solidFill>
              <a:prstDash val="solid"/>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162" name="Circle"/>
            <p:cNvSpPr/>
            <p:nvPr/>
          </p:nvSpPr>
          <p:spPr>
            <a:xfrm>
              <a:off x="1246200" y="1556295"/>
              <a:ext cx="510010" cy="510011"/>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163" name="Circle"/>
            <p:cNvSpPr/>
            <p:nvPr/>
          </p:nvSpPr>
          <p:spPr>
            <a:xfrm>
              <a:off x="1523145" y="1604173"/>
              <a:ext cx="151269" cy="155350"/>
            </a:xfrm>
            <a:prstGeom prst="ellipse">
              <a:avLst/>
            </a:prstGeom>
            <a:solidFill>
              <a:srgbClr val="FFFFFF"/>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164" name="7.100 MHz"/>
            <p:cNvSpPr txBox="1"/>
            <p:nvPr/>
          </p:nvSpPr>
          <p:spPr>
            <a:xfrm>
              <a:off x="0" y="1651021"/>
              <a:ext cx="1234602" cy="320560"/>
            </a:xfrm>
            <a:prstGeom prst="rect">
              <a:avLst/>
            </a:prstGeom>
            <a:noFill/>
            <a:ln w="9525"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2438338">
                <a:defRPr b="0" sz="1700">
                  <a:solidFill>
                    <a:srgbClr val="FFFFFF"/>
                  </a:solidFill>
                </a:defRPr>
              </a:lvl1pPr>
            </a:lstStyle>
            <a:p>
              <a:pPr/>
              <a:r>
                <a:t>7.100 MHz</a:t>
              </a:r>
            </a:p>
          </p:txBody>
        </p:sp>
      </p:grpSp>
      <p:sp>
        <p:nvSpPr>
          <p:cNvPr id="166" name="Cloud"/>
          <p:cNvSpPr/>
          <p:nvPr/>
        </p:nvSpPr>
        <p:spPr>
          <a:xfrm>
            <a:off x="16549575" y="10228805"/>
            <a:ext cx="3749475" cy="22596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80"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chemeClr val="accent2">
              <a:hueOff val="-85259"/>
              <a:satOff val="14347"/>
              <a:lumOff val="22373"/>
            </a:schemeClr>
          </a:solidFill>
          <a:ln>
            <a:solidFill>
              <a:srgbClr val="000000"/>
            </a:solidFill>
            <a:miter lim="400000"/>
          </a:ln>
        </p:spPr>
        <p:txBody>
          <a:bodyPr lIns="50800" tIns="50800" rIns="50800" bIns="50800" anchor="ctr"/>
          <a:lstStyle/>
          <a:p>
            <a:pPr>
              <a:defRPr b="0" sz="3200">
                <a:latin typeface="+mn-lt"/>
                <a:ea typeface="+mn-ea"/>
                <a:cs typeface="+mn-cs"/>
                <a:sym typeface="Helvetica Neue Medium"/>
              </a:defRPr>
            </a:pPr>
          </a:p>
        </p:txBody>
      </p:sp>
      <p:grpSp>
        <p:nvGrpSpPr>
          <p:cNvPr id="172" name="Group"/>
          <p:cNvGrpSpPr/>
          <p:nvPr/>
        </p:nvGrpSpPr>
        <p:grpSpPr>
          <a:xfrm>
            <a:off x="5534990" y="2693779"/>
            <a:ext cx="1859388" cy="2326518"/>
            <a:chOff x="0" y="0"/>
            <a:chExt cx="1859387" cy="2326517"/>
          </a:xfrm>
        </p:grpSpPr>
        <p:sp>
          <p:nvSpPr>
            <p:cNvPr id="167" name="Radio Tower"/>
            <p:cNvSpPr/>
            <p:nvPr/>
          </p:nvSpPr>
          <p:spPr>
            <a:xfrm>
              <a:off x="312983" y="0"/>
              <a:ext cx="1242812" cy="17903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9" y="0"/>
                  </a:moveTo>
                  <a:cubicBezTo>
                    <a:pt x="4844" y="0"/>
                    <a:pt x="0" y="3364"/>
                    <a:pt x="0" y="7498"/>
                  </a:cubicBezTo>
                  <a:cubicBezTo>
                    <a:pt x="0" y="10532"/>
                    <a:pt x="2679" y="13248"/>
                    <a:pt x="6711" y="14418"/>
                  </a:cubicBezTo>
                  <a:lnTo>
                    <a:pt x="6905" y="13852"/>
                  </a:lnTo>
                  <a:cubicBezTo>
                    <a:pt x="3202" y="12777"/>
                    <a:pt x="881" y="10284"/>
                    <a:pt x="881" y="7498"/>
                  </a:cubicBezTo>
                  <a:cubicBezTo>
                    <a:pt x="881" y="3702"/>
                    <a:pt x="5330" y="613"/>
                    <a:pt x="10799" y="613"/>
                  </a:cubicBezTo>
                  <a:cubicBezTo>
                    <a:pt x="16267" y="613"/>
                    <a:pt x="20717" y="3702"/>
                    <a:pt x="20717" y="7498"/>
                  </a:cubicBezTo>
                  <a:cubicBezTo>
                    <a:pt x="20717" y="10294"/>
                    <a:pt x="18385" y="12790"/>
                    <a:pt x="14664" y="13860"/>
                  </a:cubicBezTo>
                  <a:lnTo>
                    <a:pt x="14855" y="14426"/>
                  </a:lnTo>
                  <a:cubicBezTo>
                    <a:pt x="18907" y="13261"/>
                    <a:pt x="21600" y="10542"/>
                    <a:pt x="21600" y="7498"/>
                  </a:cubicBezTo>
                  <a:cubicBezTo>
                    <a:pt x="21600" y="3364"/>
                    <a:pt x="16754" y="0"/>
                    <a:pt x="10799" y="0"/>
                  </a:cubicBezTo>
                  <a:close/>
                  <a:moveTo>
                    <a:pt x="10782" y="2273"/>
                  </a:moveTo>
                  <a:cubicBezTo>
                    <a:pt x="6615" y="2273"/>
                    <a:pt x="3224" y="4625"/>
                    <a:pt x="3224" y="7518"/>
                  </a:cubicBezTo>
                  <a:cubicBezTo>
                    <a:pt x="3224" y="9596"/>
                    <a:pt x="4974" y="11397"/>
                    <a:pt x="7505" y="12246"/>
                  </a:cubicBezTo>
                  <a:lnTo>
                    <a:pt x="7730" y="11636"/>
                  </a:lnTo>
                  <a:cubicBezTo>
                    <a:pt x="5583" y="10866"/>
                    <a:pt x="4112" y="9308"/>
                    <a:pt x="4112" y="7518"/>
                  </a:cubicBezTo>
                  <a:cubicBezTo>
                    <a:pt x="4112" y="4965"/>
                    <a:pt x="7104" y="2890"/>
                    <a:pt x="10782" y="2890"/>
                  </a:cubicBezTo>
                  <a:cubicBezTo>
                    <a:pt x="14459" y="2890"/>
                    <a:pt x="17452" y="4965"/>
                    <a:pt x="17452" y="7518"/>
                  </a:cubicBezTo>
                  <a:cubicBezTo>
                    <a:pt x="17452" y="9308"/>
                    <a:pt x="15979" y="10866"/>
                    <a:pt x="13831" y="11636"/>
                  </a:cubicBezTo>
                  <a:lnTo>
                    <a:pt x="14059" y="12246"/>
                  </a:lnTo>
                  <a:cubicBezTo>
                    <a:pt x="16590" y="11397"/>
                    <a:pt x="18340" y="9596"/>
                    <a:pt x="18340" y="7518"/>
                  </a:cubicBezTo>
                  <a:cubicBezTo>
                    <a:pt x="18340" y="4625"/>
                    <a:pt x="14949" y="2273"/>
                    <a:pt x="10782" y="2273"/>
                  </a:cubicBezTo>
                  <a:close/>
                  <a:moveTo>
                    <a:pt x="10782" y="4513"/>
                  </a:moveTo>
                  <a:cubicBezTo>
                    <a:pt x="8395" y="4513"/>
                    <a:pt x="6452" y="5861"/>
                    <a:pt x="6452" y="7518"/>
                  </a:cubicBezTo>
                  <a:cubicBezTo>
                    <a:pt x="6452" y="8546"/>
                    <a:pt x="7201" y="9456"/>
                    <a:pt x="8337" y="9998"/>
                  </a:cubicBezTo>
                  <a:lnTo>
                    <a:pt x="8575" y="9351"/>
                  </a:lnTo>
                  <a:cubicBezTo>
                    <a:pt x="7820" y="8912"/>
                    <a:pt x="7340" y="8253"/>
                    <a:pt x="7340" y="7518"/>
                  </a:cubicBezTo>
                  <a:cubicBezTo>
                    <a:pt x="7340" y="6201"/>
                    <a:pt x="8884" y="5129"/>
                    <a:pt x="10782" y="5129"/>
                  </a:cubicBezTo>
                  <a:cubicBezTo>
                    <a:pt x="12680" y="5129"/>
                    <a:pt x="14223" y="6201"/>
                    <a:pt x="14223" y="7518"/>
                  </a:cubicBezTo>
                  <a:cubicBezTo>
                    <a:pt x="14223" y="8253"/>
                    <a:pt x="13743" y="8912"/>
                    <a:pt x="12989" y="9351"/>
                  </a:cubicBezTo>
                  <a:lnTo>
                    <a:pt x="13226" y="9996"/>
                  </a:lnTo>
                  <a:cubicBezTo>
                    <a:pt x="14363" y="9454"/>
                    <a:pt x="15112" y="8546"/>
                    <a:pt x="15112" y="7518"/>
                  </a:cubicBezTo>
                  <a:cubicBezTo>
                    <a:pt x="15112" y="5861"/>
                    <a:pt x="13169" y="4513"/>
                    <a:pt x="10782" y="4513"/>
                  </a:cubicBezTo>
                  <a:close/>
                  <a:moveTo>
                    <a:pt x="10782" y="6734"/>
                  </a:moveTo>
                  <a:cubicBezTo>
                    <a:pt x="10157" y="6734"/>
                    <a:pt x="9652" y="7085"/>
                    <a:pt x="9652" y="7518"/>
                  </a:cubicBezTo>
                  <a:cubicBezTo>
                    <a:pt x="9652" y="7780"/>
                    <a:pt x="9837" y="8012"/>
                    <a:pt x="10121" y="8155"/>
                  </a:cubicBezTo>
                  <a:lnTo>
                    <a:pt x="5153" y="21600"/>
                  </a:lnTo>
                  <a:lnTo>
                    <a:pt x="6317" y="21600"/>
                  </a:lnTo>
                  <a:lnTo>
                    <a:pt x="10782" y="19994"/>
                  </a:lnTo>
                  <a:lnTo>
                    <a:pt x="15247" y="21600"/>
                  </a:lnTo>
                  <a:lnTo>
                    <a:pt x="16411" y="21600"/>
                  </a:lnTo>
                  <a:lnTo>
                    <a:pt x="11443" y="8155"/>
                  </a:lnTo>
                  <a:cubicBezTo>
                    <a:pt x="11727" y="8012"/>
                    <a:pt x="11912" y="7780"/>
                    <a:pt x="11912" y="7518"/>
                  </a:cubicBezTo>
                  <a:cubicBezTo>
                    <a:pt x="11912" y="7085"/>
                    <a:pt x="11406" y="6734"/>
                    <a:pt x="10782" y="6734"/>
                  </a:cubicBezTo>
                  <a:close/>
                  <a:moveTo>
                    <a:pt x="10782" y="9574"/>
                  </a:moveTo>
                  <a:lnTo>
                    <a:pt x="11648" y="11920"/>
                  </a:lnTo>
                  <a:lnTo>
                    <a:pt x="9915" y="11920"/>
                  </a:lnTo>
                  <a:lnTo>
                    <a:pt x="10782" y="9574"/>
                  </a:lnTo>
                  <a:close/>
                  <a:moveTo>
                    <a:pt x="10029" y="12215"/>
                  </a:moveTo>
                  <a:lnTo>
                    <a:pt x="11532" y="12215"/>
                  </a:lnTo>
                  <a:lnTo>
                    <a:pt x="10782" y="12891"/>
                  </a:lnTo>
                  <a:lnTo>
                    <a:pt x="10029" y="12215"/>
                  </a:lnTo>
                  <a:close/>
                  <a:moveTo>
                    <a:pt x="9729" y="12427"/>
                  </a:moveTo>
                  <a:lnTo>
                    <a:pt x="10513" y="13133"/>
                  </a:lnTo>
                  <a:lnTo>
                    <a:pt x="8947" y="14541"/>
                  </a:lnTo>
                  <a:lnTo>
                    <a:pt x="9729" y="12427"/>
                  </a:lnTo>
                  <a:close/>
                  <a:moveTo>
                    <a:pt x="11835" y="12427"/>
                  </a:moveTo>
                  <a:lnTo>
                    <a:pt x="12616" y="14541"/>
                  </a:lnTo>
                  <a:lnTo>
                    <a:pt x="11050" y="13133"/>
                  </a:lnTo>
                  <a:lnTo>
                    <a:pt x="11835" y="12427"/>
                  </a:lnTo>
                  <a:close/>
                  <a:moveTo>
                    <a:pt x="10782" y="13375"/>
                  </a:moveTo>
                  <a:lnTo>
                    <a:pt x="12568" y="14979"/>
                  </a:lnTo>
                  <a:lnTo>
                    <a:pt x="8996" y="14979"/>
                  </a:lnTo>
                  <a:lnTo>
                    <a:pt x="10782" y="13375"/>
                  </a:lnTo>
                  <a:close/>
                  <a:moveTo>
                    <a:pt x="9003" y="15275"/>
                  </a:moveTo>
                  <a:lnTo>
                    <a:pt x="12561" y="15275"/>
                  </a:lnTo>
                  <a:lnTo>
                    <a:pt x="10782" y="16237"/>
                  </a:lnTo>
                  <a:lnTo>
                    <a:pt x="9003" y="15275"/>
                  </a:lnTo>
                  <a:close/>
                  <a:moveTo>
                    <a:pt x="8613" y="15439"/>
                  </a:moveTo>
                  <a:lnTo>
                    <a:pt x="10436" y="16426"/>
                  </a:lnTo>
                  <a:lnTo>
                    <a:pt x="7703" y="17904"/>
                  </a:lnTo>
                  <a:lnTo>
                    <a:pt x="8613" y="15439"/>
                  </a:lnTo>
                  <a:close/>
                  <a:moveTo>
                    <a:pt x="12948" y="15439"/>
                  </a:moveTo>
                  <a:lnTo>
                    <a:pt x="13860" y="17904"/>
                  </a:lnTo>
                  <a:lnTo>
                    <a:pt x="11128" y="16426"/>
                  </a:lnTo>
                  <a:lnTo>
                    <a:pt x="12948" y="15439"/>
                  </a:lnTo>
                  <a:close/>
                  <a:moveTo>
                    <a:pt x="10782" y="16612"/>
                  </a:moveTo>
                  <a:lnTo>
                    <a:pt x="13785" y="18238"/>
                  </a:lnTo>
                  <a:lnTo>
                    <a:pt x="7778" y="18238"/>
                  </a:lnTo>
                  <a:lnTo>
                    <a:pt x="10782" y="16612"/>
                  </a:lnTo>
                  <a:close/>
                  <a:moveTo>
                    <a:pt x="7643" y="18534"/>
                  </a:moveTo>
                  <a:lnTo>
                    <a:pt x="13921" y="18534"/>
                  </a:lnTo>
                  <a:lnTo>
                    <a:pt x="10782" y="19661"/>
                  </a:lnTo>
                  <a:lnTo>
                    <a:pt x="7643" y="18534"/>
                  </a:lnTo>
                  <a:close/>
                  <a:moveTo>
                    <a:pt x="7382" y="18773"/>
                  </a:moveTo>
                  <a:lnTo>
                    <a:pt x="10320" y="19828"/>
                  </a:lnTo>
                  <a:lnTo>
                    <a:pt x="6484" y="21207"/>
                  </a:lnTo>
                  <a:lnTo>
                    <a:pt x="7382" y="18773"/>
                  </a:lnTo>
                  <a:close/>
                  <a:moveTo>
                    <a:pt x="14180" y="18773"/>
                  </a:moveTo>
                  <a:lnTo>
                    <a:pt x="15080" y="21207"/>
                  </a:lnTo>
                  <a:lnTo>
                    <a:pt x="11244" y="19828"/>
                  </a:lnTo>
                  <a:lnTo>
                    <a:pt x="14180" y="18773"/>
                  </a:lnTo>
                  <a:close/>
                </a:path>
              </a:pathLst>
            </a:custGeom>
            <a:solidFill>
              <a:srgbClr val="000000"/>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168" name="Rounded Rectangle"/>
            <p:cNvSpPr/>
            <p:nvPr/>
          </p:nvSpPr>
          <p:spPr>
            <a:xfrm>
              <a:off x="9390" y="1484752"/>
              <a:ext cx="1849998" cy="841766"/>
            </a:xfrm>
            <a:prstGeom prst="roundRect">
              <a:avLst>
                <a:gd name="adj" fmla="val 15179"/>
              </a:avLst>
            </a:prstGeom>
            <a:solidFill>
              <a:srgbClr val="BDCADA"/>
            </a:solidFill>
            <a:ln w="25400" cap="flat">
              <a:solidFill>
                <a:srgbClr val="000000"/>
              </a:solidFill>
              <a:prstDash val="solid"/>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169" name="Circle"/>
            <p:cNvSpPr/>
            <p:nvPr/>
          </p:nvSpPr>
          <p:spPr>
            <a:xfrm>
              <a:off x="1246200" y="1556295"/>
              <a:ext cx="510010" cy="510011"/>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170" name="Circle"/>
            <p:cNvSpPr/>
            <p:nvPr/>
          </p:nvSpPr>
          <p:spPr>
            <a:xfrm>
              <a:off x="1523145" y="1604173"/>
              <a:ext cx="151269" cy="155350"/>
            </a:xfrm>
            <a:prstGeom prst="ellipse">
              <a:avLst/>
            </a:prstGeom>
            <a:solidFill>
              <a:srgbClr val="FFFFFF"/>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171" name="7.100 MHz"/>
            <p:cNvSpPr txBox="1"/>
            <p:nvPr/>
          </p:nvSpPr>
          <p:spPr>
            <a:xfrm>
              <a:off x="0" y="1651021"/>
              <a:ext cx="1234602" cy="320560"/>
            </a:xfrm>
            <a:prstGeom prst="rect">
              <a:avLst/>
            </a:prstGeom>
            <a:noFill/>
            <a:ln w="9525"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2438338">
                <a:defRPr b="0" sz="1700">
                  <a:solidFill>
                    <a:srgbClr val="FFFFFF"/>
                  </a:solidFill>
                </a:defRPr>
              </a:lvl1pPr>
            </a:lstStyle>
            <a:p>
              <a:pPr/>
              <a:r>
                <a:t>7.100 MHz</a:t>
              </a:r>
            </a:p>
          </p:txBody>
        </p:sp>
      </p:grpSp>
      <p:grpSp>
        <p:nvGrpSpPr>
          <p:cNvPr id="178" name="Group"/>
          <p:cNvGrpSpPr/>
          <p:nvPr/>
        </p:nvGrpSpPr>
        <p:grpSpPr>
          <a:xfrm>
            <a:off x="17494618" y="2693779"/>
            <a:ext cx="1859389" cy="2326518"/>
            <a:chOff x="0" y="0"/>
            <a:chExt cx="1859387" cy="2326517"/>
          </a:xfrm>
        </p:grpSpPr>
        <p:sp>
          <p:nvSpPr>
            <p:cNvPr id="173" name="Radio Tower"/>
            <p:cNvSpPr/>
            <p:nvPr/>
          </p:nvSpPr>
          <p:spPr>
            <a:xfrm>
              <a:off x="312983" y="0"/>
              <a:ext cx="1242812" cy="17903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9" y="0"/>
                  </a:moveTo>
                  <a:cubicBezTo>
                    <a:pt x="4844" y="0"/>
                    <a:pt x="0" y="3364"/>
                    <a:pt x="0" y="7498"/>
                  </a:cubicBezTo>
                  <a:cubicBezTo>
                    <a:pt x="0" y="10532"/>
                    <a:pt x="2679" y="13248"/>
                    <a:pt x="6711" y="14418"/>
                  </a:cubicBezTo>
                  <a:lnTo>
                    <a:pt x="6905" y="13852"/>
                  </a:lnTo>
                  <a:cubicBezTo>
                    <a:pt x="3202" y="12777"/>
                    <a:pt x="881" y="10284"/>
                    <a:pt x="881" y="7498"/>
                  </a:cubicBezTo>
                  <a:cubicBezTo>
                    <a:pt x="881" y="3702"/>
                    <a:pt x="5330" y="613"/>
                    <a:pt x="10799" y="613"/>
                  </a:cubicBezTo>
                  <a:cubicBezTo>
                    <a:pt x="16267" y="613"/>
                    <a:pt x="20717" y="3702"/>
                    <a:pt x="20717" y="7498"/>
                  </a:cubicBezTo>
                  <a:cubicBezTo>
                    <a:pt x="20717" y="10294"/>
                    <a:pt x="18385" y="12790"/>
                    <a:pt x="14664" y="13860"/>
                  </a:cubicBezTo>
                  <a:lnTo>
                    <a:pt x="14855" y="14426"/>
                  </a:lnTo>
                  <a:cubicBezTo>
                    <a:pt x="18907" y="13261"/>
                    <a:pt x="21600" y="10542"/>
                    <a:pt x="21600" y="7498"/>
                  </a:cubicBezTo>
                  <a:cubicBezTo>
                    <a:pt x="21600" y="3364"/>
                    <a:pt x="16754" y="0"/>
                    <a:pt x="10799" y="0"/>
                  </a:cubicBezTo>
                  <a:close/>
                  <a:moveTo>
                    <a:pt x="10782" y="2273"/>
                  </a:moveTo>
                  <a:cubicBezTo>
                    <a:pt x="6615" y="2273"/>
                    <a:pt x="3224" y="4625"/>
                    <a:pt x="3224" y="7518"/>
                  </a:cubicBezTo>
                  <a:cubicBezTo>
                    <a:pt x="3224" y="9596"/>
                    <a:pt x="4974" y="11397"/>
                    <a:pt x="7505" y="12246"/>
                  </a:cubicBezTo>
                  <a:lnTo>
                    <a:pt x="7730" y="11636"/>
                  </a:lnTo>
                  <a:cubicBezTo>
                    <a:pt x="5583" y="10866"/>
                    <a:pt x="4112" y="9308"/>
                    <a:pt x="4112" y="7518"/>
                  </a:cubicBezTo>
                  <a:cubicBezTo>
                    <a:pt x="4112" y="4965"/>
                    <a:pt x="7104" y="2890"/>
                    <a:pt x="10782" y="2890"/>
                  </a:cubicBezTo>
                  <a:cubicBezTo>
                    <a:pt x="14459" y="2890"/>
                    <a:pt x="17452" y="4965"/>
                    <a:pt x="17452" y="7518"/>
                  </a:cubicBezTo>
                  <a:cubicBezTo>
                    <a:pt x="17452" y="9308"/>
                    <a:pt x="15979" y="10866"/>
                    <a:pt x="13831" y="11636"/>
                  </a:cubicBezTo>
                  <a:lnTo>
                    <a:pt x="14059" y="12246"/>
                  </a:lnTo>
                  <a:cubicBezTo>
                    <a:pt x="16590" y="11397"/>
                    <a:pt x="18340" y="9596"/>
                    <a:pt x="18340" y="7518"/>
                  </a:cubicBezTo>
                  <a:cubicBezTo>
                    <a:pt x="18340" y="4625"/>
                    <a:pt x="14949" y="2273"/>
                    <a:pt x="10782" y="2273"/>
                  </a:cubicBezTo>
                  <a:close/>
                  <a:moveTo>
                    <a:pt x="10782" y="4513"/>
                  </a:moveTo>
                  <a:cubicBezTo>
                    <a:pt x="8395" y="4513"/>
                    <a:pt x="6452" y="5861"/>
                    <a:pt x="6452" y="7518"/>
                  </a:cubicBezTo>
                  <a:cubicBezTo>
                    <a:pt x="6452" y="8546"/>
                    <a:pt x="7201" y="9456"/>
                    <a:pt x="8337" y="9998"/>
                  </a:cubicBezTo>
                  <a:lnTo>
                    <a:pt x="8575" y="9351"/>
                  </a:lnTo>
                  <a:cubicBezTo>
                    <a:pt x="7820" y="8912"/>
                    <a:pt x="7340" y="8253"/>
                    <a:pt x="7340" y="7518"/>
                  </a:cubicBezTo>
                  <a:cubicBezTo>
                    <a:pt x="7340" y="6201"/>
                    <a:pt x="8884" y="5129"/>
                    <a:pt x="10782" y="5129"/>
                  </a:cubicBezTo>
                  <a:cubicBezTo>
                    <a:pt x="12680" y="5129"/>
                    <a:pt x="14223" y="6201"/>
                    <a:pt x="14223" y="7518"/>
                  </a:cubicBezTo>
                  <a:cubicBezTo>
                    <a:pt x="14223" y="8253"/>
                    <a:pt x="13743" y="8912"/>
                    <a:pt x="12989" y="9351"/>
                  </a:cubicBezTo>
                  <a:lnTo>
                    <a:pt x="13226" y="9996"/>
                  </a:lnTo>
                  <a:cubicBezTo>
                    <a:pt x="14363" y="9454"/>
                    <a:pt x="15112" y="8546"/>
                    <a:pt x="15112" y="7518"/>
                  </a:cubicBezTo>
                  <a:cubicBezTo>
                    <a:pt x="15112" y="5861"/>
                    <a:pt x="13169" y="4513"/>
                    <a:pt x="10782" y="4513"/>
                  </a:cubicBezTo>
                  <a:close/>
                  <a:moveTo>
                    <a:pt x="10782" y="6734"/>
                  </a:moveTo>
                  <a:cubicBezTo>
                    <a:pt x="10157" y="6734"/>
                    <a:pt x="9652" y="7085"/>
                    <a:pt x="9652" y="7518"/>
                  </a:cubicBezTo>
                  <a:cubicBezTo>
                    <a:pt x="9652" y="7780"/>
                    <a:pt x="9837" y="8012"/>
                    <a:pt x="10121" y="8155"/>
                  </a:cubicBezTo>
                  <a:lnTo>
                    <a:pt x="5153" y="21600"/>
                  </a:lnTo>
                  <a:lnTo>
                    <a:pt x="6317" y="21600"/>
                  </a:lnTo>
                  <a:lnTo>
                    <a:pt x="10782" y="19994"/>
                  </a:lnTo>
                  <a:lnTo>
                    <a:pt x="15247" y="21600"/>
                  </a:lnTo>
                  <a:lnTo>
                    <a:pt x="16411" y="21600"/>
                  </a:lnTo>
                  <a:lnTo>
                    <a:pt x="11443" y="8155"/>
                  </a:lnTo>
                  <a:cubicBezTo>
                    <a:pt x="11727" y="8012"/>
                    <a:pt x="11912" y="7780"/>
                    <a:pt x="11912" y="7518"/>
                  </a:cubicBezTo>
                  <a:cubicBezTo>
                    <a:pt x="11912" y="7085"/>
                    <a:pt x="11406" y="6734"/>
                    <a:pt x="10782" y="6734"/>
                  </a:cubicBezTo>
                  <a:close/>
                  <a:moveTo>
                    <a:pt x="10782" y="9574"/>
                  </a:moveTo>
                  <a:lnTo>
                    <a:pt x="11648" y="11920"/>
                  </a:lnTo>
                  <a:lnTo>
                    <a:pt x="9915" y="11920"/>
                  </a:lnTo>
                  <a:lnTo>
                    <a:pt x="10782" y="9574"/>
                  </a:lnTo>
                  <a:close/>
                  <a:moveTo>
                    <a:pt x="10029" y="12215"/>
                  </a:moveTo>
                  <a:lnTo>
                    <a:pt x="11532" y="12215"/>
                  </a:lnTo>
                  <a:lnTo>
                    <a:pt x="10782" y="12891"/>
                  </a:lnTo>
                  <a:lnTo>
                    <a:pt x="10029" y="12215"/>
                  </a:lnTo>
                  <a:close/>
                  <a:moveTo>
                    <a:pt x="9729" y="12427"/>
                  </a:moveTo>
                  <a:lnTo>
                    <a:pt x="10513" y="13133"/>
                  </a:lnTo>
                  <a:lnTo>
                    <a:pt x="8947" y="14541"/>
                  </a:lnTo>
                  <a:lnTo>
                    <a:pt x="9729" y="12427"/>
                  </a:lnTo>
                  <a:close/>
                  <a:moveTo>
                    <a:pt x="11835" y="12427"/>
                  </a:moveTo>
                  <a:lnTo>
                    <a:pt x="12616" y="14541"/>
                  </a:lnTo>
                  <a:lnTo>
                    <a:pt x="11050" y="13133"/>
                  </a:lnTo>
                  <a:lnTo>
                    <a:pt x="11835" y="12427"/>
                  </a:lnTo>
                  <a:close/>
                  <a:moveTo>
                    <a:pt x="10782" y="13375"/>
                  </a:moveTo>
                  <a:lnTo>
                    <a:pt x="12568" y="14979"/>
                  </a:lnTo>
                  <a:lnTo>
                    <a:pt x="8996" y="14979"/>
                  </a:lnTo>
                  <a:lnTo>
                    <a:pt x="10782" y="13375"/>
                  </a:lnTo>
                  <a:close/>
                  <a:moveTo>
                    <a:pt x="9003" y="15275"/>
                  </a:moveTo>
                  <a:lnTo>
                    <a:pt x="12561" y="15275"/>
                  </a:lnTo>
                  <a:lnTo>
                    <a:pt x="10782" y="16237"/>
                  </a:lnTo>
                  <a:lnTo>
                    <a:pt x="9003" y="15275"/>
                  </a:lnTo>
                  <a:close/>
                  <a:moveTo>
                    <a:pt x="8613" y="15439"/>
                  </a:moveTo>
                  <a:lnTo>
                    <a:pt x="10436" y="16426"/>
                  </a:lnTo>
                  <a:lnTo>
                    <a:pt x="7703" y="17904"/>
                  </a:lnTo>
                  <a:lnTo>
                    <a:pt x="8613" y="15439"/>
                  </a:lnTo>
                  <a:close/>
                  <a:moveTo>
                    <a:pt x="12948" y="15439"/>
                  </a:moveTo>
                  <a:lnTo>
                    <a:pt x="13860" y="17904"/>
                  </a:lnTo>
                  <a:lnTo>
                    <a:pt x="11128" y="16426"/>
                  </a:lnTo>
                  <a:lnTo>
                    <a:pt x="12948" y="15439"/>
                  </a:lnTo>
                  <a:close/>
                  <a:moveTo>
                    <a:pt x="10782" y="16612"/>
                  </a:moveTo>
                  <a:lnTo>
                    <a:pt x="13785" y="18238"/>
                  </a:lnTo>
                  <a:lnTo>
                    <a:pt x="7778" y="18238"/>
                  </a:lnTo>
                  <a:lnTo>
                    <a:pt x="10782" y="16612"/>
                  </a:lnTo>
                  <a:close/>
                  <a:moveTo>
                    <a:pt x="7643" y="18534"/>
                  </a:moveTo>
                  <a:lnTo>
                    <a:pt x="13921" y="18534"/>
                  </a:lnTo>
                  <a:lnTo>
                    <a:pt x="10782" y="19661"/>
                  </a:lnTo>
                  <a:lnTo>
                    <a:pt x="7643" y="18534"/>
                  </a:lnTo>
                  <a:close/>
                  <a:moveTo>
                    <a:pt x="7382" y="18773"/>
                  </a:moveTo>
                  <a:lnTo>
                    <a:pt x="10320" y="19828"/>
                  </a:lnTo>
                  <a:lnTo>
                    <a:pt x="6484" y="21207"/>
                  </a:lnTo>
                  <a:lnTo>
                    <a:pt x="7382" y="18773"/>
                  </a:lnTo>
                  <a:close/>
                  <a:moveTo>
                    <a:pt x="14180" y="18773"/>
                  </a:moveTo>
                  <a:lnTo>
                    <a:pt x="15080" y="21207"/>
                  </a:lnTo>
                  <a:lnTo>
                    <a:pt x="11244" y="19828"/>
                  </a:lnTo>
                  <a:lnTo>
                    <a:pt x="14180" y="18773"/>
                  </a:lnTo>
                  <a:close/>
                </a:path>
              </a:pathLst>
            </a:custGeom>
            <a:solidFill>
              <a:srgbClr val="000000"/>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174" name="Rounded Rectangle"/>
            <p:cNvSpPr/>
            <p:nvPr/>
          </p:nvSpPr>
          <p:spPr>
            <a:xfrm>
              <a:off x="9390" y="1484752"/>
              <a:ext cx="1849998" cy="841766"/>
            </a:xfrm>
            <a:prstGeom prst="roundRect">
              <a:avLst>
                <a:gd name="adj" fmla="val 15179"/>
              </a:avLst>
            </a:prstGeom>
            <a:solidFill>
              <a:srgbClr val="BDCADA"/>
            </a:solidFill>
            <a:ln w="25400" cap="flat">
              <a:solidFill>
                <a:srgbClr val="000000"/>
              </a:solidFill>
              <a:prstDash val="solid"/>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175" name="Circle"/>
            <p:cNvSpPr/>
            <p:nvPr/>
          </p:nvSpPr>
          <p:spPr>
            <a:xfrm>
              <a:off x="1246200" y="1556295"/>
              <a:ext cx="510010" cy="510011"/>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176" name="Circle"/>
            <p:cNvSpPr/>
            <p:nvPr/>
          </p:nvSpPr>
          <p:spPr>
            <a:xfrm>
              <a:off x="1523145" y="1604173"/>
              <a:ext cx="151269" cy="155350"/>
            </a:xfrm>
            <a:prstGeom prst="ellipse">
              <a:avLst/>
            </a:prstGeom>
            <a:solidFill>
              <a:srgbClr val="FFFFFF"/>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177" name="7.100 MHz"/>
            <p:cNvSpPr txBox="1"/>
            <p:nvPr/>
          </p:nvSpPr>
          <p:spPr>
            <a:xfrm>
              <a:off x="0" y="1651021"/>
              <a:ext cx="1234602" cy="320560"/>
            </a:xfrm>
            <a:prstGeom prst="rect">
              <a:avLst/>
            </a:prstGeom>
            <a:noFill/>
            <a:ln w="9525"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2438338">
                <a:defRPr b="0" sz="1700">
                  <a:solidFill>
                    <a:srgbClr val="FFFFFF"/>
                  </a:solidFill>
                </a:defRPr>
              </a:lvl1pPr>
            </a:lstStyle>
            <a:p>
              <a:pPr/>
              <a:r>
                <a:t>7.100 MHz</a:t>
              </a:r>
            </a:p>
          </p:txBody>
        </p:sp>
      </p:grpSp>
      <p:grpSp>
        <p:nvGrpSpPr>
          <p:cNvPr id="184" name="Group"/>
          <p:cNvGrpSpPr/>
          <p:nvPr/>
        </p:nvGrpSpPr>
        <p:grpSpPr>
          <a:xfrm>
            <a:off x="20051551" y="2693779"/>
            <a:ext cx="1859388" cy="2326518"/>
            <a:chOff x="0" y="0"/>
            <a:chExt cx="1859387" cy="2326517"/>
          </a:xfrm>
        </p:grpSpPr>
        <p:sp>
          <p:nvSpPr>
            <p:cNvPr id="179" name="Radio Tower"/>
            <p:cNvSpPr/>
            <p:nvPr/>
          </p:nvSpPr>
          <p:spPr>
            <a:xfrm>
              <a:off x="312983" y="0"/>
              <a:ext cx="1242812" cy="17903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9" y="0"/>
                  </a:moveTo>
                  <a:cubicBezTo>
                    <a:pt x="4844" y="0"/>
                    <a:pt x="0" y="3364"/>
                    <a:pt x="0" y="7498"/>
                  </a:cubicBezTo>
                  <a:cubicBezTo>
                    <a:pt x="0" y="10532"/>
                    <a:pt x="2679" y="13248"/>
                    <a:pt x="6711" y="14418"/>
                  </a:cubicBezTo>
                  <a:lnTo>
                    <a:pt x="6905" y="13852"/>
                  </a:lnTo>
                  <a:cubicBezTo>
                    <a:pt x="3202" y="12777"/>
                    <a:pt x="881" y="10284"/>
                    <a:pt x="881" y="7498"/>
                  </a:cubicBezTo>
                  <a:cubicBezTo>
                    <a:pt x="881" y="3702"/>
                    <a:pt x="5330" y="613"/>
                    <a:pt x="10799" y="613"/>
                  </a:cubicBezTo>
                  <a:cubicBezTo>
                    <a:pt x="16267" y="613"/>
                    <a:pt x="20717" y="3702"/>
                    <a:pt x="20717" y="7498"/>
                  </a:cubicBezTo>
                  <a:cubicBezTo>
                    <a:pt x="20717" y="10294"/>
                    <a:pt x="18385" y="12790"/>
                    <a:pt x="14664" y="13860"/>
                  </a:cubicBezTo>
                  <a:lnTo>
                    <a:pt x="14855" y="14426"/>
                  </a:lnTo>
                  <a:cubicBezTo>
                    <a:pt x="18907" y="13261"/>
                    <a:pt x="21600" y="10542"/>
                    <a:pt x="21600" y="7498"/>
                  </a:cubicBezTo>
                  <a:cubicBezTo>
                    <a:pt x="21600" y="3364"/>
                    <a:pt x="16754" y="0"/>
                    <a:pt x="10799" y="0"/>
                  </a:cubicBezTo>
                  <a:close/>
                  <a:moveTo>
                    <a:pt x="10782" y="2273"/>
                  </a:moveTo>
                  <a:cubicBezTo>
                    <a:pt x="6615" y="2273"/>
                    <a:pt x="3224" y="4625"/>
                    <a:pt x="3224" y="7518"/>
                  </a:cubicBezTo>
                  <a:cubicBezTo>
                    <a:pt x="3224" y="9596"/>
                    <a:pt x="4974" y="11397"/>
                    <a:pt x="7505" y="12246"/>
                  </a:cubicBezTo>
                  <a:lnTo>
                    <a:pt x="7730" y="11636"/>
                  </a:lnTo>
                  <a:cubicBezTo>
                    <a:pt x="5583" y="10866"/>
                    <a:pt x="4112" y="9308"/>
                    <a:pt x="4112" y="7518"/>
                  </a:cubicBezTo>
                  <a:cubicBezTo>
                    <a:pt x="4112" y="4965"/>
                    <a:pt x="7104" y="2890"/>
                    <a:pt x="10782" y="2890"/>
                  </a:cubicBezTo>
                  <a:cubicBezTo>
                    <a:pt x="14459" y="2890"/>
                    <a:pt x="17452" y="4965"/>
                    <a:pt x="17452" y="7518"/>
                  </a:cubicBezTo>
                  <a:cubicBezTo>
                    <a:pt x="17452" y="9308"/>
                    <a:pt x="15979" y="10866"/>
                    <a:pt x="13831" y="11636"/>
                  </a:cubicBezTo>
                  <a:lnTo>
                    <a:pt x="14059" y="12246"/>
                  </a:lnTo>
                  <a:cubicBezTo>
                    <a:pt x="16590" y="11397"/>
                    <a:pt x="18340" y="9596"/>
                    <a:pt x="18340" y="7518"/>
                  </a:cubicBezTo>
                  <a:cubicBezTo>
                    <a:pt x="18340" y="4625"/>
                    <a:pt x="14949" y="2273"/>
                    <a:pt x="10782" y="2273"/>
                  </a:cubicBezTo>
                  <a:close/>
                  <a:moveTo>
                    <a:pt x="10782" y="4513"/>
                  </a:moveTo>
                  <a:cubicBezTo>
                    <a:pt x="8395" y="4513"/>
                    <a:pt x="6452" y="5861"/>
                    <a:pt x="6452" y="7518"/>
                  </a:cubicBezTo>
                  <a:cubicBezTo>
                    <a:pt x="6452" y="8546"/>
                    <a:pt x="7201" y="9456"/>
                    <a:pt x="8337" y="9998"/>
                  </a:cubicBezTo>
                  <a:lnTo>
                    <a:pt x="8575" y="9351"/>
                  </a:lnTo>
                  <a:cubicBezTo>
                    <a:pt x="7820" y="8912"/>
                    <a:pt x="7340" y="8253"/>
                    <a:pt x="7340" y="7518"/>
                  </a:cubicBezTo>
                  <a:cubicBezTo>
                    <a:pt x="7340" y="6201"/>
                    <a:pt x="8884" y="5129"/>
                    <a:pt x="10782" y="5129"/>
                  </a:cubicBezTo>
                  <a:cubicBezTo>
                    <a:pt x="12680" y="5129"/>
                    <a:pt x="14223" y="6201"/>
                    <a:pt x="14223" y="7518"/>
                  </a:cubicBezTo>
                  <a:cubicBezTo>
                    <a:pt x="14223" y="8253"/>
                    <a:pt x="13743" y="8912"/>
                    <a:pt x="12989" y="9351"/>
                  </a:cubicBezTo>
                  <a:lnTo>
                    <a:pt x="13226" y="9996"/>
                  </a:lnTo>
                  <a:cubicBezTo>
                    <a:pt x="14363" y="9454"/>
                    <a:pt x="15112" y="8546"/>
                    <a:pt x="15112" y="7518"/>
                  </a:cubicBezTo>
                  <a:cubicBezTo>
                    <a:pt x="15112" y="5861"/>
                    <a:pt x="13169" y="4513"/>
                    <a:pt x="10782" y="4513"/>
                  </a:cubicBezTo>
                  <a:close/>
                  <a:moveTo>
                    <a:pt x="10782" y="6734"/>
                  </a:moveTo>
                  <a:cubicBezTo>
                    <a:pt x="10157" y="6734"/>
                    <a:pt x="9652" y="7085"/>
                    <a:pt x="9652" y="7518"/>
                  </a:cubicBezTo>
                  <a:cubicBezTo>
                    <a:pt x="9652" y="7780"/>
                    <a:pt x="9837" y="8012"/>
                    <a:pt x="10121" y="8155"/>
                  </a:cubicBezTo>
                  <a:lnTo>
                    <a:pt x="5153" y="21600"/>
                  </a:lnTo>
                  <a:lnTo>
                    <a:pt x="6317" y="21600"/>
                  </a:lnTo>
                  <a:lnTo>
                    <a:pt x="10782" y="19994"/>
                  </a:lnTo>
                  <a:lnTo>
                    <a:pt x="15247" y="21600"/>
                  </a:lnTo>
                  <a:lnTo>
                    <a:pt x="16411" y="21600"/>
                  </a:lnTo>
                  <a:lnTo>
                    <a:pt x="11443" y="8155"/>
                  </a:lnTo>
                  <a:cubicBezTo>
                    <a:pt x="11727" y="8012"/>
                    <a:pt x="11912" y="7780"/>
                    <a:pt x="11912" y="7518"/>
                  </a:cubicBezTo>
                  <a:cubicBezTo>
                    <a:pt x="11912" y="7085"/>
                    <a:pt x="11406" y="6734"/>
                    <a:pt x="10782" y="6734"/>
                  </a:cubicBezTo>
                  <a:close/>
                  <a:moveTo>
                    <a:pt x="10782" y="9574"/>
                  </a:moveTo>
                  <a:lnTo>
                    <a:pt x="11648" y="11920"/>
                  </a:lnTo>
                  <a:lnTo>
                    <a:pt x="9915" y="11920"/>
                  </a:lnTo>
                  <a:lnTo>
                    <a:pt x="10782" y="9574"/>
                  </a:lnTo>
                  <a:close/>
                  <a:moveTo>
                    <a:pt x="10029" y="12215"/>
                  </a:moveTo>
                  <a:lnTo>
                    <a:pt x="11532" y="12215"/>
                  </a:lnTo>
                  <a:lnTo>
                    <a:pt x="10782" y="12891"/>
                  </a:lnTo>
                  <a:lnTo>
                    <a:pt x="10029" y="12215"/>
                  </a:lnTo>
                  <a:close/>
                  <a:moveTo>
                    <a:pt x="9729" y="12427"/>
                  </a:moveTo>
                  <a:lnTo>
                    <a:pt x="10513" y="13133"/>
                  </a:lnTo>
                  <a:lnTo>
                    <a:pt x="8947" y="14541"/>
                  </a:lnTo>
                  <a:lnTo>
                    <a:pt x="9729" y="12427"/>
                  </a:lnTo>
                  <a:close/>
                  <a:moveTo>
                    <a:pt x="11835" y="12427"/>
                  </a:moveTo>
                  <a:lnTo>
                    <a:pt x="12616" y="14541"/>
                  </a:lnTo>
                  <a:lnTo>
                    <a:pt x="11050" y="13133"/>
                  </a:lnTo>
                  <a:lnTo>
                    <a:pt x="11835" y="12427"/>
                  </a:lnTo>
                  <a:close/>
                  <a:moveTo>
                    <a:pt x="10782" y="13375"/>
                  </a:moveTo>
                  <a:lnTo>
                    <a:pt x="12568" y="14979"/>
                  </a:lnTo>
                  <a:lnTo>
                    <a:pt x="8996" y="14979"/>
                  </a:lnTo>
                  <a:lnTo>
                    <a:pt x="10782" y="13375"/>
                  </a:lnTo>
                  <a:close/>
                  <a:moveTo>
                    <a:pt x="9003" y="15275"/>
                  </a:moveTo>
                  <a:lnTo>
                    <a:pt x="12561" y="15275"/>
                  </a:lnTo>
                  <a:lnTo>
                    <a:pt x="10782" y="16237"/>
                  </a:lnTo>
                  <a:lnTo>
                    <a:pt x="9003" y="15275"/>
                  </a:lnTo>
                  <a:close/>
                  <a:moveTo>
                    <a:pt x="8613" y="15439"/>
                  </a:moveTo>
                  <a:lnTo>
                    <a:pt x="10436" y="16426"/>
                  </a:lnTo>
                  <a:lnTo>
                    <a:pt x="7703" y="17904"/>
                  </a:lnTo>
                  <a:lnTo>
                    <a:pt x="8613" y="15439"/>
                  </a:lnTo>
                  <a:close/>
                  <a:moveTo>
                    <a:pt x="12948" y="15439"/>
                  </a:moveTo>
                  <a:lnTo>
                    <a:pt x="13860" y="17904"/>
                  </a:lnTo>
                  <a:lnTo>
                    <a:pt x="11128" y="16426"/>
                  </a:lnTo>
                  <a:lnTo>
                    <a:pt x="12948" y="15439"/>
                  </a:lnTo>
                  <a:close/>
                  <a:moveTo>
                    <a:pt x="10782" y="16612"/>
                  </a:moveTo>
                  <a:lnTo>
                    <a:pt x="13785" y="18238"/>
                  </a:lnTo>
                  <a:lnTo>
                    <a:pt x="7778" y="18238"/>
                  </a:lnTo>
                  <a:lnTo>
                    <a:pt x="10782" y="16612"/>
                  </a:lnTo>
                  <a:close/>
                  <a:moveTo>
                    <a:pt x="7643" y="18534"/>
                  </a:moveTo>
                  <a:lnTo>
                    <a:pt x="13921" y="18534"/>
                  </a:lnTo>
                  <a:lnTo>
                    <a:pt x="10782" y="19661"/>
                  </a:lnTo>
                  <a:lnTo>
                    <a:pt x="7643" y="18534"/>
                  </a:lnTo>
                  <a:close/>
                  <a:moveTo>
                    <a:pt x="7382" y="18773"/>
                  </a:moveTo>
                  <a:lnTo>
                    <a:pt x="10320" y="19828"/>
                  </a:lnTo>
                  <a:lnTo>
                    <a:pt x="6484" y="21207"/>
                  </a:lnTo>
                  <a:lnTo>
                    <a:pt x="7382" y="18773"/>
                  </a:lnTo>
                  <a:close/>
                  <a:moveTo>
                    <a:pt x="14180" y="18773"/>
                  </a:moveTo>
                  <a:lnTo>
                    <a:pt x="15080" y="21207"/>
                  </a:lnTo>
                  <a:lnTo>
                    <a:pt x="11244" y="19828"/>
                  </a:lnTo>
                  <a:lnTo>
                    <a:pt x="14180" y="18773"/>
                  </a:lnTo>
                  <a:close/>
                </a:path>
              </a:pathLst>
            </a:custGeom>
            <a:solidFill>
              <a:srgbClr val="000000"/>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180" name="Rounded Rectangle"/>
            <p:cNvSpPr/>
            <p:nvPr/>
          </p:nvSpPr>
          <p:spPr>
            <a:xfrm>
              <a:off x="9390" y="1484752"/>
              <a:ext cx="1849998" cy="841766"/>
            </a:xfrm>
            <a:prstGeom prst="roundRect">
              <a:avLst>
                <a:gd name="adj" fmla="val 15179"/>
              </a:avLst>
            </a:prstGeom>
            <a:solidFill>
              <a:srgbClr val="BDCADA"/>
            </a:solidFill>
            <a:ln w="25400" cap="flat">
              <a:solidFill>
                <a:srgbClr val="000000"/>
              </a:solidFill>
              <a:prstDash val="solid"/>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181" name="Circle"/>
            <p:cNvSpPr/>
            <p:nvPr/>
          </p:nvSpPr>
          <p:spPr>
            <a:xfrm>
              <a:off x="1246200" y="1556295"/>
              <a:ext cx="510010" cy="510011"/>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182" name="Circle"/>
            <p:cNvSpPr/>
            <p:nvPr/>
          </p:nvSpPr>
          <p:spPr>
            <a:xfrm>
              <a:off x="1523145" y="1604173"/>
              <a:ext cx="151269" cy="155350"/>
            </a:xfrm>
            <a:prstGeom prst="ellipse">
              <a:avLst/>
            </a:prstGeom>
            <a:solidFill>
              <a:srgbClr val="FFFFFF"/>
            </a:solidFill>
            <a:ln w="12700" cap="flat">
              <a:noFill/>
              <a:miter lim="400000"/>
            </a:ln>
            <a:effectLst/>
          </p:spPr>
          <p:txBody>
            <a:bodyPr wrap="square" lIns="50800" tIns="50800" rIns="50800" bIns="50800" numCol="1" anchor="ctr">
              <a:noAutofit/>
            </a:bodyPr>
            <a:lstStyle/>
            <a:p>
              <a:pPr>
                <a:defRPr b="0" sz="3200">
                  <a:solidFill>
                    <a:srgbClr val="FFFFFF"/>
                  </a:solidFill>
                  <a:latin typeface="+mn-lt"/>
                  <a:ea typeface="+mn-ea"/>
                  <a:cs typeface="+mn-cs"/>
                  <a:sym typeface="Helvetica Neue Medium"/>
                </a:defRPr>
              </a:pPr>
            </a:p>
          </p:txBody>
        </p:sp>
        <p:sp>
          <p:nvSpPr>
            <p:cNvPr id="183" name="7.100 MHz"/>
            <p:cNvSpPr txBox="1"/>
            <p:nvPr/>
          </p:nvSpPr>
          <p:spPr>
            <a:xfrm>
              <a:off x="0" y="1651021"/>
              <a:ext cx="1234602" cy="320560"/>
            </a:xfrm>
            <a:prstGeom prst="rect">
              <a:avLst/>
            </a:prstGeom>
            <a:noFill/>
            <a:ln w="9525"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2438338">
                <a:defRPr b="0" sz="1700">
                  <a:solidFill>
                    <a:srgbClr val="FFFFFF"/>
                  </a:solidFill>
                </a:defRPr>
              </a:lvl1pPr>
            </a:lstStyle>
            <a:p>
              <a:pPr/>
              <a:r>
                <a:t>7.100 MHz</a:t>
              </a:r>
            </a:p>
          </p:txBody>
        </p:sp>
      </p:grpSp>
      <p:sp>
        <p:nvSpPr>
          <p:cNvPr id="185" name="Ham PC"/>
          <p:cNvSpPr txBox="1"/>
          <p:nvPr/>
        </p:nvSpPr>
        <p:spPr>
          <a:xfrm>
            <a:off x="5592702" y="9366439"/>
            <a:ext cx="1642365" cy="5728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2438338">
              <a:defRPr b="0" sz="3200">
                <a:solidFill>
                  <a:srgbClr val="5E5E5E"/>
                </a:solidFill>
              </a:defRPr>
            </a:lvl1pPr>
          </a:lstStyle>
          <a:p>
            <a:pPr/>
            <a:r>
              <a:t>Ham PC</a:t>
            </a:r>
          </a:p>
        </p:txBody>
      </p:sp>
      <p:sp>
        <p:nvSpPr>
          <p:cNvPr id="186" name="Line"/>
          <p:cNvSpPr/>
          <p:nvPr/>
        </p:nvSpPr>
        <p:spPr>
          <a:xfrm flipV="1">
            <a:off x="18373512" y="5010104"/>
            <a:ext cx="1" cy="2192722"/>
          </a:xfrm>
          <a:prstGeom prst="line">
            <a:avLst/>
          </a:prstGeom>
          <a:ln w="25400">
            <a:solidFill>
              <a:srgbClr val="000000"/>
            </a:solidFill>
            <a:miter lim="400000"/>
          </a:ln>
        </p:spPr>
        <p:txBody>
          <a:bodyPr lIns="50800" tIns="50800" rIns="50800" bIns="50800" anchor="ctr"/>
          <a:lstStyle/>
          <a:p>
            <a:pPr defTabSz="2438338">
              <a:defRPr b="0" sz="2400">
                <a:solidFill>
                  <a:srgbClr val="5E5E5E"/>
                </a:solidFill>
              </a:defRPr>
            </a:pPr>
          </a:p>
        </p:txBody>
      </p:sp>
      <p:sp>
        <p:nvSpPr>
          <p:cNvPr id="187" name="Line"/>
          <p:cNvSpPr/>
          <p:nvPr/>
        </p:nvSpPr>
        <p:spPr>
          <a:xfrm flipV="1">
            <a:off x="20981245" y="5010104"/>
            <a:ext cx="1" cy="2192722"/>
          </a:xfrm>
          <a:prstGeom prst="line">
            <a:avLst/>
          </a:prstGeom>
          <a:ln w="25400">
            <a:solidFill>
              <a:srgbClr val="000000"/>
            </a:solidFill>
            <a:miter lim="400000"/>
          </a:ln>
        </p:spPr>
        <p:txBody>
          <a:bodyPr lIns="50800" tIns="50800" rIns="50800" bIns="50800" anchor="ctr"/>
          <a:lstStyle/>
          <a:p>
            <a:pPr defTabSz="2438338">
              <a:defRPr b="0" sz="2400">
                <a:solidFill>
                  <a:srgbClr val="5E5E5E"/>
                </a:solidFill>
              </a:defRPr>
            </a:pPr>
          </a:p>
        </p:txBody>
      </p:sp>
      <p:sp>
        <p:nvSpPr>
          <p:cNvPr id="188" name="Line"/>
          <p:cNvSpPr/>
          <p:nvPr/>
        </p:nvSpPr>
        <p:spPr>
          <a:xfrm flipV="1">
            <a:off x="18373511" y="9070781"/>
            <a:ext cx="1" cy="1164137"/>
          </a:xfrm>
          <a:prstGeom prst="line">
            <a:avLst/>
          </a:prstGeom>
          <a:ln w="25400">
            <a:solidFill>
              <a:srgbClr val="000000"/>
            </a:solidFill>
            <a:miter lim="400000"/>
          </a:ln>
        </p:spPr>
        <p:txBody>
          <a:bodyPr lIns="50800" tIns="50800" rIns="50800" bIns="50800" anchor="ctr"/>
          <a:lstStyle/>
          <a:p>
            <a:pPr defTabSz="2438338">
              <a:defRPr b="0" sz="2400">
                <a:solidFill>
                  <a:srgbClr val="5E5E5E"/>
                </a:solidFill>
              </a:defRPr>
            </a:pPr>
          </a:p>
        </p:txBody>
      </p:sp>
      <p:sp>
        <p:nvSpPr>
          <p:cNvPr id="189" name="Winlink Servers"/>
          <p:cNvSpPr txBox="1"/>
          <p:nvPr/>
        </p:nvSpPr>
        <p:spPr>
          <a:xfrm>
            <a:off x="16174583" y="7838034"/>
            <a:ext cx="4499459" cy="598222"/>
          </a:xfrm>
          <a:prstGeom prst="rect">
            <a:avLst/>
          </a:prstGeom>
          <a:solidFill>
            <a:srgbClr val="FFFFFF"/>
          </a:solidFill>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3200">
                <a:solidFill>
                  <a:srgbClr val="5E5E5E"/>
                </a:solidFill>
              </a:defRPr>
            </a:lvl1pPr>
          </a:lstStyle>
          <a:p>
            <a:pPr/>
            <a:r>
              <a:t>Winlink Servers</a:t>
            </a:r>
          </a:p>
        </p:txBody>
      </p:sp>
      <p:sp>
        <p:nvSpPr>
          <p:cNvPr id="190" name="Internet"/>
          <p:cNvSpPr txBox="1"/>
          <p:nvPr/>
        </p:nvSpPr>
        <p:spPr>
          <a:xfrm>
            <a:off x="17670999" y="11253995"/>
            <a:ext cx="1506627" cy="5728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2438338">
              <a:defRPr b="0" sz="3200">
                <a:solidFill>
                  <a:srgbClr val="5E5E5E"/>
                </a:solidFill>
              </a:defRPr>
            </a:lvl1pPr>
          </a:lstStyle>
          <a:p>
            <a:pPr/>
            <a:r>
              <a:t>Internet</a:t>
            </a:r>
          </a:p>
        </p:txBody>
      </p:sp>
      <p:sp>
        <p:nvSpPr>
          <p:cNvPr id="191" name="The Winlink workflow"/>
          <p:cNvSpPr txBox="1"/>
          <p:nvPr>
            <p:ph type="title" idx="4294967295"/>
          </p:nvPr>
        </p:nvSpPr>
        <p:spPr>
          <a:prstGeom prst="rect">
            <a:avLst/>
          </a:prstGeom>
        </p:spPr>
        <p:txBody>
          <a:bodyPr/>
          <a:lstStyle/>
          <a:p>
            <a:pPr/>
            <a:r>
              <a:t>The Winlink workflow</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